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8" r:id="rId15"/>
    <p:sldId id="269" r:id="rId16"/>
    <p:sldId id="271" r:id="rId17"/>
    <p:sldId id="272" r:id="rId18"/>
    <p:sldId id="273" r:id="rId19"/>
    <p:sldId id="274" r:id="rId20"/>
    <p:sldId id="275" r:id="rId21"/>
    <p:sldId id="276" r:id="rId22"/>
    <p:sldId id="277" r:id="rId23"/>
  </p:sldIdLst>
  <p:sldSz cx="18288000" cy="10287000"/>
  <p:notesSz cx="6858000" cy="9144000"/>
  <p:embeddedFontLst>
    <p:embeddedFont>
      <p:font typeface="Poppins" panose="00000500000000000000" pitchFamily="2" charset="0"/>
      <p:regular r:id="rId24"/>
    </p:embeddedFont>
    <p:embeddedFont>
      <p:font typeface="Poppins Bold" panose="020B0604020202020204" charset="0"/>
      <p:regular r:id="rId25"/>
    </p:embeddedFont>
    <p:embeddedFont>
      <p:font typeface="Poppins Ultra-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8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14.png"/><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4.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2.png"/><Relationship Id="rId7" Type="http://schemas.openxmlformats.org/officeDocument/2006/relationships/image" Target="../media/image55.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4.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GuilhermeVeigaPedromilo/CLP_SENAI.git" TargetMode="External"/><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2.png"/><Relationship Id="rId7"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hyperlink" Target="https://github.com/GuilhermeVeigaPedromilo/CLP_SENAI.git" TargetMode="External"/><Relationship Id="rId5" Type="http://schemas.openxmlformats.org/officeDocument/2006/relationships/image" Target="../media/image14.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GuilhermeVeigaPedromilo/CLP_SENAI.git" TargetMode="External"/><Relationship Id="rId3" Type="http://schemas.openxmlformats.org/officeDocument/2006/relationships/image" Target="../media/image32.png"/><Relationship Id="rId7"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4.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hyperlink" Target="https://github.com/GuilhermeVeigaPedromilo/CLP_SENAI" TargetMode="External"/><Relationship Id="rId5" Type="http://schemas.openxmlformats.org/officeDocument/2006/relationships/image" Target="../media/image14.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4.png"/><Relationship Id="rId5" Type="http://schemas.openxmlformats.org/officeDocument/2006/relationships/image" Target="../media/image24.sv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8422" y="-289009"/>
            <a:ext cx="7735876" cy="10964879"/>
            <a:chOff x="0" y="0"/>
            <a:chExt cx="10314502" cy="14619839"/>
          </a:xfrm>
        </p:grpSpPr>
        <p:pic>
          <p:nvPicPr>
            <p:cNvPr id="3" name="Picture 3"/>
            <p:cNvPicPr>
              <a:picLocks noChangeAspect="1"/>
            </p:cNvPicPr>
            <p:nvPr/>
          </p:nvPicPr>
          <p:blipFill>
            <a:blip r:embed="rId2"/>
            <a:srcRect l="23543" r="23543"/>
            <a:stretch>
              <a:fillRect/>
            </a:stretch>
          </p:blipFill>
          <p:spPr>
            <a:xfrm>
              <a:off x="0" y="0"/>
              <a:ext cx="10314502" cy="14619839"/>
            </a:xfrm>
            <a:prstGeom prst="rect">
              <a:avLst/>
            </a:prstGeom>
          </p:spPr>
        </p:pic>
      </p:grpSp>
      <p:grpSp>
        <p:nvGrpSpPr>
          <p:cNvPr id="4" name="Group 4"/>
          <p:cNvGrpSpPr/>
          <p:nvPr/>
        </p:nvGrpSpPr>
        <p:grpSpPr>
          <a:xfrm>
            <a:off x="-799319" y="8441451"/>
            <a:ext cx="11714131" cy="1067357"/>
            <a:chOff x="0" y="0"/>
            <a:chExt cx="3085203" cy="281115"/>
          </a:xfrm>
        </p:grpSpPr>
        <p:sp>
          <p:nvSpPr>
            <p:cNvPr id="5" name="Freeform 5"/>
            <p:cNvSpPr/>
            <p:nvPr/>
          </p:nvSpPr>
          <p:spPr>
            <a:xfrm>
              <a:off x="0" y="0"/>
              <a:ext cx="3085203" cy="281115"/>
            </a:xfrm>
            <a:custGeom>
              <a:avLst/>
              <a:gdLst/>
              <a:ahLst/>
              <a:cxnLst/>
              <a:rect l="l" t="t" r="r" b="b"/>
              <a:pathLst>
                <a:path w="3085203" h="281115">
                  <a:moveTo>
                    <a:pt x="0" y="0"/>
                  </a:moveTo>
                  <a:lnTo>
                    <a:pt x="3085203" y="0"/>
                  </a:lnTo>
                  <a:lnTo>
                    <a:pt x="3085203" y="281115"/>
                  </a:lnTo>
                  <a:lnTo>
                    <a:pt x="0" y="281115"/>
                  </a:lnTo>
                  <a:close/>
                </a:path>
              </a:pathLst>
            </a:custGeom>
            <a:solidFill>
              <a:srgbClr val="960000"/>
            </a:solidFill>
          </p:spPr>
          <p:txBody>
            <a:bodyPr/>
            <a:lstStyle/>
            <a:p>
              <a:endParaRPr lang="pt-BR"/>
            </a:p>
          </p:txBody>
        </p:sp>
        <p:sp>
          <p:nvSpPr>
            <p:cNvPr id="6" name="TextBox 6"/>
            <p:cNvSpPr txBox="1"/>
            <p:nvPr/>
          </p:nvSpPr>
          <p:spPr>
            <a:xfrm>
              <a:off x="0" y="-38100"/>
              <a:ext cx="3085203" cy="319215"/>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rot="-2804932">
            <a:off x="8251276" y="3409271"/>
            <a:ext cx="7117467" cy="7492071"/>
          </a:xfrm>
          <a:custGeom>
            <a:avLst/>
            <a:gdLst/>
            <a:ahLst/>
            <a:cxnLst/>
            <a:rect l="l" t="t" r="r" b="b"/>
            <a:pathLst>
              <a:path w="7117467" h="7492071">
                <a:moveTo>
                  <a:pt x="0" y="0"/>
                </a:moveTo>
                <a:lnTo>
                  <a:pt x="7117467" y="0"/>
                </a:lnTo>
                <a:lnTo>
                  <a:pt x="7117467" y="7492071"/>
                </a:lnTo>
                <a:lnTo>
                  <a:pt x="0" y="74920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8" name="Freeform 8"/>
          <p:cNvSpPr/>
          <p:nvPr/>
        </p:nvSpPr>
        <p:spPr>
          <a:xfrm rot="-2804932">
            <a:off x="7497970" y="-2190712"/>
            <a:ext cx="7002623" cy="7371182"/>
          </a:xfrm>
          <a:custGeom>
            <a:avLst/>
            <a:gdLst/>
            <a:ahLst/>
            <a:cxnLst/>
            <a:rect l="l" t="t" r="r" b="b"/>
            <a:pathLst>
              <a:path w="7002623" h="7371182">
                <a:moveTo>
                  <a:pt x="0" y="0"/>
                </a:moveTo>
                <a:lnTo>
                  <a:pt x="7002622" y="0"/>
                </a:lnTo>
                <a:lnTo>
                  <a:pt x="7002622" y="7371182"/>
                </a:lnTo>
                <a:lnTo>
                  <a:pt x="0" y="7371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9" name="Freeform 9"/>
          <p:cNvSpPr/>
          <p:nvPr/>
        </p:nvSpPr>
        <p:spPr>
          <a:xfrm rot="-864092" flipH="1" flipV="1">
            <a:off x="8073620" y="-1254388"/>
            <a:ext cx="2873203" cy="4700536"/>
          </a:xfrm>
          <a:custGeom>
            <a:avLst/>
            <a:gdLst/>
            <a:ahLst/>
            <a:cxnLst/>
            <a:rect l="l" t="t" r="r" b="b"/>
            <a:pathLst>
              <a:path w="2873203" h="4700536">
                <a:moveTo>
                  <a:pt x="2873203" y="4700537"/>
                </a:moveTo>
                <a:lnTo>
                  <a:pt x="0" y="4700537"/>
                </a:lnTo>
                <a:lnTo>
                  <a:pt x="0" y="0"/>
                </a:lnTo>
                <a:lnTo>
                  <a:pt x="2873203" y="0"/>
                </a:lnTo>
                <a:lnTo>
                  <a:pt x="2873203" y="470053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0" name="Freeform 10"/>
          <p:cNvSpPr/>
          <p:nvPr/>
        </p:nvSpPr>
        <p:spPr>
          <a:xfrm rot="-2804932">
            <a:off x="9580689" y="5693726"/>
            <a:ext cx="1168213" cy="1229698"/>
          </a:xfrm>
          <a:custGeom>
            <a:avLst/>
            <a:gdLst/>
            <a:ahLst/>
            <a:cxnLst/>
            <a:rect l="l" t="t" r="r" b="b"/>
            <a:pathLst>
              <a:path w="1168213" h="1229698">
                <a:moveTo>
                  <a:pt x="0" y="0"/>
                </a:moveTo>
                <a:lnTo>
                  <a:pt x="1168213" y="0"/>
                </a:lnTo>
                <a:lnTo>
                  <a:pt x="1168213" y="1229698"/>
                </a:lnTo>
                <a:lnTo>
                  <a:pt x="0" y="12296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1" name="Freeform 11"/>
          <p:cNvSpPr/>
          <p:nvPr/>
        </p:nvSpPr>
        <p:spPr>
          <a:xfrm rot="3621560" flipV="1">
            <a:off x="11317337" y="8494580"/>
            <a:ext cx="2515171" cy="4114800"/>
          </a:xfrm>
          <a:custGeom>
            <a:avLst/>
            <a:gdLst/>
            <a:ahLst/>
            <a:cxnLst/>
            <a:rect l="l" t="t" r="r" b="b"/>
            <a:pathLst>
              <a:path w="2515171" h="4114800">
                <a:moveTo>
                  <a:pt x="0" y="4114800"/>
                </a:moveTo>
                <a:lnTo>
                  <a:pt x="2515171" y="4114800"/>
                </a:lnTo>
                <a:lnTo>
                  <a:pt x="2515171" y="0"/>
                </a:lnTo>
                <a:lnTo>
                  <a:pt x="0" y="0"/>
                </a:lnTo>
                <a:lnTo>
                  <a:pt x="0" y="41148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grpSp>
        <p:nvGrpSpPr>
          <p:cNvPr id="12" name="Group 12"/>
          <p:cNvGrpSpPr/>
          <p:nvPr/>
        </p:nvGrpSpPr>
        <p:grpSpPr>
          <a:xfrm>
            <a:off x="10807810" y="6648350"/>
            <a:ext cx="434014" cy="4340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5" name="Group 15"/>
          <p:cNvGrpSpPr/>
          <p:nvPr/>
        </p:nvGrpSpPr>
        <p:grpSpPr>
          <a:xfrm>
            <a:off x="10603736" y="7218026"/>
            <a:ext cx="429958" cy="42995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18" name="Group 18"/>
          <p:cNvGrpSpPr/>
          <p:nvPr/>
        </p:nvGrpSpPr>
        <p:grpSpPr>
          <a:xfrm>
            <a:off x="10388757" y="7781333"/>
            <a:ext cx="429958" cy="42995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A0A"/>
            </a:solidFill>
          </p:spPr>
          <p:txBody>
            <a:bodyPr/>
            <a:lstStyle/>
            <a:p>
              <a:endParaRPr lang="pt-BR"/>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1" name="Group 21"/>
          <p:cNvGrpSpPr/>
          <p:nvPr/>
        </p:nvGrpSpPr>
        <p:grpSpPr>
          <a:xfrm rot="187784">
            <a:off x="12376583" y="132627"/>
            <a:ext cx="355695" cy="35569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4" name="Group 24"/>
          <p:cNvGrpSpPr/>
          <p:nvPr/>
        </p:nvGrpSpPr>
        <p:grpSpPr>
          <a:xfrm rot="187784">
            <a:off x="12530798" y="571305"/>
            <a:ext cx="352371" cy="35237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grpSp>
        <p:nvGrpSpPr>
          <p:cNvPr id="27" name="Group 27"/>
          <p:cNvGrpSpPr/>
          <p:nvPr/>
        </p:nvGrpSpPr>
        <p:grpSpPr>
          <a:xfrm rot="187784">
            <a:off x="12685306" y="1003012"/>
            <a:ext cx="352371" cy="35237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0000"/>
            </a:solidFill>
          </p:spPr>
          <p:txBody>
            <a:bodyPr/>
            <a:lstStyle/>
            <a:p>
              <a:endParaRPr lang="pt-BR"/>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262"/>
                </a:lnSpc>
              </a:pPr>
              <a:endParaRPr/>
            </a:p>
          </p:txBody>
        </p:sp>
      </p:grpSp>
      <p:sp>
        <p:nvSpPr>
          <p:cNvPr id="30" name="Freeform 30"/>
          <p:cNvSpPr/>
          <p:nvPr/>
        </p:nvSpPr>
        <p:spPr>
          <a:xfrm>
            <a:off x="706686" y="8780637"/>
            <a:ext cx="437405" cy="437405"/>
          </a:xfrm>
          <a:custGeom>
            <a:avLst/>
            <a:gdLst/>
            <a:ahLst/>
            <a:cxnLst/>
            <a:rect l="l" t="t" r="r" b="b"/>
            <a:pathLst>
              <a:path w="437405" h="437405">
                <a:moveTo>
                  <a:pt x="0" y="0"/>
                </a:moveTo>
                <a:lnTo>
                  <a:pt x="437405" y="0"/>
                </a:lnTo>
                <a:lnTo>
                  <a:pt x="437405" y="437406"/>
                </a:lnTo>
                <a:lnTo>
                  <a:pt x="0" y="437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31" name="Freeform 31"/>
          <p:cNvSpPr/>
          <p:nvPr/>
        </p:nvSpPr>
        <p:spPr>
          <a:xfrm>
            <a:off x="6293957" y="814848"/>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2" name="Freeform 32"/>
          <p:cNvSpPr/>
          <p:nvPr/>
        </p:nvSpPr>
        <p:spPr>
          <a:xfrm>
            <a:off x="7924771" y="6308575"/>
            <a:ext cx="904102" cy="904102"/>
          </a:xfrm>
          <a:custGeom>
            <a:avLst/>
            <a:gdLst/>
            <a:ahLst/>
            <a:cxnLst/>
            <a:rect l="l" t="t" r="r" b="b"/>
            <a:pathLst>
              <a:path w="904102" h="904102">
                <a:moveTo>
                  <a:pt x="0" y="0"/>
                </a:moveTo>
                <a:lnTo>
                  <a:pt x="904102" y="0"/>
                </a:lnTo>
                <a:lnTo>
                  <a:pt x="904102" y="904102"/>
                </a:lnTo>
                <a:lnTo>
                  <a:pt x="0" y="9041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33" name="Freeform 33"/>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5"/>
            <a:stretch>
              <a:fillRect/>
            </a:stretch>
          </a:blipFill>
        </p:spPr>
        <p:txBody>
          <a:bodyPr/>
          <a:lstStyle/>
          <a:p>
            <a:endParaRPr lang="pt-BR"/>
          </a:p>
        </p:txBody>
      </p:sp>
      <p:sp>
        <p:nvSpPr>
          <p:cNvPr id="34" name="TextBox 34"/>
          <p:cNvSpPr txBox="1"/>
          <p:nvPr/>
        </p:nvSpPr>
        <p:spPr>
          <a:xfrm>
            <a:off x="706685" y="3412786"/>
            <a:ext cx="8742115" cy="1374222"/>
          </a:xfrm>
          <a:prstGeom prst="rect">
            <a:avLst/>
          </a:prstGeom>
        </p:spPr>
        <p:txBody>
          <a:bodyPr wrap="square" lIns="0" tIns="0" rIns="0" bIns="0" rtlCol="0" anchor="t">
            <a:spAutoFit/>
          </a:bodyPr>
          <a:lstStyle/>
          <a:p>
            <a:pPr algn="l">
              <a:lnSpc>
                <a:spcPts val="11557"/>
              </a:lnSpc>
              <a:spcBef>
                <a:spcPct val="0"/>
              </a:spcBef>
            </a:pPr>
            <a:r>
              <a:rPr lang="en-US" sz="7200" b="1" dirty="0">
                <a:solidFill>
                  <a:srgbClr val="960000"/>
                </a:solidFill>
                <a:latin typeface="Poppins Ultra-Bold"/>
                <a:ea typeface="Poppins Ultra-Bold"/>
                <a:cs typeface="Poppins Ultra-Bold"/>
                <a:sym typeface="Poppins Ultra-Bold"/>
              </a:rPr>
              <a:t>CLP EDUCACIONAL</a:t>
            </a:r>
          </a:p>
        </p:txBody>
      </p:sp>
      <p:sp>
        <p:nvSpPr>
          <p:cNvPr id="35" name="TextBox 35"/>
          <p:cNvSpPr txBox="1"/>
          <p:nvPr/>
        </p:nvSpPr>
        <p:spPr>
          <a:xfrm>
            <a:off x="706686" y="2911260"/>
            <a:ext cx="7442835" cy="792781"/>
          </a:xfrm>
          <a:prstGeom prst="rect">
            <a:avLst/>
          </a:prstGeom>
        </p:spPr>
        <p:txBody>
          <a:bodyPr lIns="0" tIns="0" rIns="0" bIns="0" rtlCol="0" anchor="t">
            <a:spAutoFit/>
          </a:bodyPr>
          <a:lstStyle/>
          <a:p>
            <a:pPr algn="l">
              <a:lnSpc>
                <a:spcPts val="6621"/>
              </a:lnSpc>
              <a:spcBef>
                <a:spcPct val="0"/>
              </a:spcBef>
            </a:pPr>
            <a:r>
              <a:rPr lang="en-US" sz="4400" dirty="0" err="1">
                <a:solidFill>
                  <a:srgbClr val="000000"/>
                </a:solidFill>
                <a:latin typeface="Poppins"/>
                <a:ea typeface="Poppins"/>
                <a:cs typeface="Poppins"/>
                <a:sym typeface="Poppins"/>
              </a:rPr>
              <a:t>Apresentação</a:t>
            </a:r>
            <a:r>
              <a:rPr lang="en-US" sz="4400" dirty="0">
                <a:solidFill>
                  <a:srgbClr val="000000"/>
                </a:solidFill>
                <a:latin typeface="Poppins"/>
                <a:ea typeface="Poppins"/>
                <a:cs typeface="Poppins"/>
                <a:sym typeface="Poppins"/>
              </a:rPr>
              <a:t> de </a:t>
            </a:r>
            <a:r>
              <a:rPr lang="en-US" sz="4400" dirty="0" err="1">
                <a:solidFill>
                  <a:srgbClr val="000000"/>
                </a:solidFill>
                <a:latin typeface="Poppins"/>
                <a:ea typeface="Poppins"/>
                <a:cs typeface="Poppins"/>
                <a:sym typeface="Poppins"/>
              </a:rPr>
              <a:t>Projeto</a:t>
            </a:r>
            <a:endParaRPr lang="en-US" sz="4400" dirty="0">
              <a:solidFill>
                <a:srgbClr val="000000"/>
              </a:solidFill>
              <a:latin typeface="Poppins"/>
              <a:ea typeface="Poppins"/>
              <a:cs typeface="Poppins"/>
              <a:sym typeface="Poppins"/>
            </a:endParaRPr>
          </a:p>
        </p:txBody>
      </p:sp>
      <p:sp>
        <p:nvSpPr>
          <p:cNvPr id="36" name="TextBox 36"/>
          <p:cNvSpPr txBox="1"/>
          <p:nvPr/>
        </p:nvSpPr>
        <p:spPr>
          <a:xfrm>
            <a:off x="1196124" y="8860502"/>
            <a:ext cx="6953396" cy="282446"/>
          </a:xfrm>
          <a:prstGeom prst="rect">
            <a:avLst/>
          </a:prstGeom>
        </p:spPr>
        <p:txBody>
          <a:bodyPr lIns="0" tIns="0" rIns="0" bIns="0" rtlCol="0" anchor="t">
            <a:spAutoFit/>
          </a:bodyPr>
          <a:lstStyle/>
          <a:p>
            <a:pPr algn="l">
              <a:lnSpc>
                <a:spcPts val="2282"/>
              </a:lnSpc>
              <a:spcBef>
                <a:spcPct val="0"/>
              </a:spcBef>
            </a:pPr>
            <a:r>
              <a:rPr lang="en-US" sz="1630">
                <a:solidFill>
                  <a:srgbClr val="FFFFFF"/>
                </a:solidFill>
                <a:latin typeface="Poppins"/>
                <a:ea typeface="Poppins"/>
                <a:cs typeface="Poppins"/>
                <a:sym typeface="Poppins"/>
              </a:rPr>
              <a:t>https://github.com/GuilhermeVeigaPedromilo/CLP_SENAI.git</a:t>
            </a:r>
          </a:p>
        </p:txBody>
      </p:sp>
      <p:sp>
        <p:nvSpPr>
          <p:cNvPr id="37" name="TextBox 37"/>
          <p:cNvSpPr txBox="1"/>
          <p:nvPr/>
        </p:nvSpPr>
        <p:spPr>
          <a:xfrm>
            <a:off x="706686" y="9767019"/>
            <a:ext cx="7442835" cy="255839"/>
          </a:xfrm>
          <a:prstGeom prst="rect">
            <a:avLst/>
          </a:prstGeom>
        </p:spPr>
        <p:txBody>
          <a:bodyPr lIns="0" tIns="0" rIns="0" bIns="0" rtlCol="0" anchor="t">
            <a:spAutoFit/>
          </a:bodyPr>
          <a:lstStyle/>
          <a:p>
            <a:pPr algn="l">
              <a:lnSpc>
                <a:spcPts val="2100"/>
              </a:lnSpc>
              <a:spcBef>
                <a:spcPct val="0"/>
              </a:spcBef>
            </a:pPr>
            <a:r>
              <a:rPr lang="en-US" sz="1500" b="1" dirty="0">
                <a:solidFill>
                  <a:srgbClr val="000000"/>
                </a:solidFill>
                <a:latin typeface="Poppins Bold"/>
                <a:ea typeface="Poppins Bold"/>
                <a:cs typeface="Poppins Bold"/>
                <a:sym typeface="Poppins Bold"/>
              </a:rPr>
              <a:t>Escola SENAI “Prof. João Baptista Salles - </a:t>
            </a:r>
            <a:r>
              <a:rPr lang="en-US" sz="1500" b="1" dirty="0" err="1">
                <a:solidFill>
                  <a:srgbClr val="000000"/>
                </a:solidFill>
                <a:latin typeface="Poppins Bold"/>
                <a:ea typeface="Poppins Bold"/>
                <a:cs typeface="Poppins Bold"/>
                <a:sym typeface="Poppins Bold"/>
              </a:rPr>
              <a:t>Curso</a:t>
            </a:r>
            <a:r>
              <a:rPr lang="en-US" sz="1500" b="1" dirty="0">
                <a:solidFill>
                  <a:srgbClr val="000000"/>
                </a:solidFill>
                <a:latin typeface="Poppins Bold"/>
                <a:ea typeface="Poppins Bold"/>
                <a:cs typeface="Poppins Bold"/>
                <a:sym typeface="Poppins Bold"/>
              </a:rPr>
              <a:t> Técnico </a:t>
            </a:r>
            <a:r>
              <a:rPr lang="en-US" sz="1500" b="1" dirty="0" err="1">
                <a:solidFill>
                  <a:srgbClr val="000000"/>
                </a:solidFill>
                <a:latin typeface="Poppins Bold"/>
                <a:ea typeface="Poppins Bold"/>
                <a:cs typeface="Poppins Bold"/>
                <a:sym typeface="Poppins Bold"/>
              </a:rPr>
              <a:t>em</a:t>
            </a:r>
            <a:r>
              <a:rPr lang="en-US" sz="1500" b="1" dirty="0">
                <a:solidFill>
                  <a:srgbClr val="000000"/>
                </a:solidFill>
                <a:latin typeface="Poppins Bold"/>
                <a:ea typeface="Poppins Bold"/>
                <a:cs typeface="Poppins Bold"/>
                <a:sym typeface="Poppins Bold"/>
              </a:rPr>
              <a:t> </a:t>
            </a:r>
            <a:r>
              <a:rPr lang="en-US" sz="1500" b="1" dirty="0" err="1">
                <a:solidFill>
                  <a:srgbClr val="000000"/>
                </a:solidFill>
                <a:latin typeface="Poppins Bold"/>
                <a:ea typeface="Poppins Bold"/>
                <a:cs typeface="Poppins Bold"/>
                <a:sym typeface="Poppins Bold"/>
              </a:rPr>
              <a:t>Eletroeletrônica</a:t>
            </a:r>
            <a:endParaRPr lang="en-US" sz="1500" b="1" dirty="0">
              <a:solidFill>
                <a:srgbClr val="000000"/>
              </a:solidFill>
              <a:latin typeface="Poppins Bold"/>
              <a:ea typeface="Poppins Bold"/>
              <a:cs typeface="Poppins Bold"/>
              <a:sym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4051820" y="3360983"/>
            <a:ext cx="9996205" cy="5635360"/>
          </a:xfrm>
          <a:custGeom>
            <a:avLst/>
            <a:gdLst/>
            <a:ahLst/>
            <a:cxnLst/>
            <a:rect l="l" t="t" r="r" b="b"/>
            <a:pathLst>
              <a:path w="9996205" h="5635360">
                <a:moveTo>
                  <a:pt x="0" y="0"/>
                </a:moveTo>
                <a:lnTo>
                  <a:pt x="9996205" y="0"/>
                </a:lnTo>
                <a:lnTo>
                  <a:pt x="9996205" y="5635360"/>
                </a:lnTo>
                <a:lnTo>
                  <a:pt x="0" y="5635360"/>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Estufa caseira para criação da PCI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436170" y="3149252"/>
            <a:ext cx="3415661" cy="6058822"/>
          </a:xfrm>
          <a:custGeom>
            <a:avLst/>
            <a:gdLst/>
            <a:ahLst/>
            <a:cxnLst/>
            <a:rect l="l" t="t" r="r" b="b"/>
            <a:pathLst>
              <a:path w="3415661" h="6058822">
                <a:moveTo>
                  <a:pt x="0" y="0"/>
                </a:moveTo>
                <a:lnTo>
                  <a:pt x="3415660" y="0"/>
                </a:lnTo>
                <a:lnTo>
                  <a:pt x="3415660" y="6058822"/>
                </a:lnTo>
                <a:lnTo>
                  <a:pt x="0" y="6058822"/>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Criação de Método de Secagem para a placa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356106" y="3000184"/>
            <a:ext cx="3575789" cy="6356958"/>
          </a:xfrm>
          <a:custGeom>
            <a:avLst/>
            <a:gdLst/>
            <a:ahLst/>
            <a:cxnLst/>
            <a:rect l="l" t="t" r="r" b="b"/>
            <a:pathLst>
              <a:path w="3575789" h="6356958">
                <a:moveTo>
                  <a:pt x="0" y="0"/>
                </a:moveTo>
                <a:lnTo>
                  <a:pt x="3575788" y="0"/>
                </a:lnTo>
                <a:lnTo>
                  <a:pt x="3575788" y="6356958"/>
                </a:lnTo>
                <a:lnTo>
                  <a:pt x="0" y="6356958"/>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668647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Placa sob efeito de luz UV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Resultado Final da Fabricação</a:t>
            </a:r>
          </a:p>
        </p:txBody>
      </p:sp>
      <p:pic>
        <p:nvPicPr>
          <p:cNvPr id="8" name="Imagem 7" descr="Circuito eletrônico com números&#10;&#10;O conteúdo gerado por IA pode estar incorreto.">
            <a:extLst>
              <a:ext uri="{FF2B5EF4-FFF2-40B4-BE49-F238E27FC236}">
                <a16:creationId xmlns:a16="http://schemas.microsoft.com/office/drawing/2014/main" id="{421E8F88-301C-538D-D2B7-F0297D89C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2648972"/>
            <a:ext cx="7839075" cy="70593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06686" y="5143500"/>
            <a:ext cx="8023088" cy="4603247"/>
          </a:xfrm>
          <a:custGeom>
            <a:avLst/>
            <a:gdLst/>
            <a:ahLst/>
            <a:cxnLst/>
            <a:rect l="l" t="t" r="r" b="b"/>
            <a:pathLst>
              <a:path w="8023088" h="4603247">
                <a:moveTo>
                  <a:pt x="0" y="0"/>
                </a:moveTo>
                <a:lnTo>
                  <a:pt x="8023088" y="0"/>
                </a:lnTo>
                <a:lnTo>
                  <a:pt x="8023088" y="4603247"/>
                </a:lnTo>
                <a:lnTo>
                  <a:pt x="0" y="4603247"/>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5230942"/>
            <a:ext cx="7810677" cy="4428362"/>
          </a:xfrm>
          <a:custGeom>
            <a:avLst/>
            <a:gdLst/>
            <a:ahLst/>
            <a:cxnLst/>
            <a:rect l="l" t="t" r="r" b="b"/>
            <a:pathLst>
              <a:path w="7810677" h="4428362">
                <a:moveTo>
                  <a:pt x="0" y="0"/>
                </a:moveTo>
                <a:lnTo>
                  <a:pt x="7810677" y="0"/>
                </a:lnTo>
                <a:lnTo>
                  <a:pt x="7810677" y="4428363"/>
                </a:lnTo>
                <a:lnTo>
                  <a:pt x="0" y="4428363"/>
                </a:lnTo>
                <a:lnTo>
                  <a:pt x="0" y="0"/>
                </a:lnTo>
                <a:close/>
              </a:path>
            </a:pathLst>
          </a:custGeom>
          <a:blipFill>
            <a:blip r:embed="rId7"/>
            <a:stretch>
              <a:fillRect r="-19992"/>
            </a:stretch>
          </a:blipFill>
        </p:spPr>
        <p:txBody>
          <a:bodyPr/>
          <a:lstStyle/>
          <a:p>
            <a:endParaRPr lang="pt-BR"/>
          </a:p>
        </p:txBody>
      </p:sp>
      <p:sp>
        <p:nvSpPr>
          <p:cNvPr id="8" name="TextBox 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do Software</a:t>
            </a:r>
          </a:p>
        </p:txBody>
      </p:sp>
      <p:sp>
        <p:nvSpPr>
          <p:cNvPr id="9" name="TextBox 9"/>
          <p:cNvSpPr txBox="1"/>
          <p:nvPr/>
        </p:nvSpPr>
        <p:spPr>
          <a:xfrm>
            <a:off x="706686" y="2750934"/>
            <a:ext cx="15524713" cy="2409571"/>
          </a:xfrm>
          <a:prstGeom prst="rect">
            <a:avLst/>
          </a:prstGeom>
        </p:spPr>
        <p:txBody>
          <a:bodyPr lIns="0" tIns="0" rIns="0" bIns="0" rtlCol="0" anchor="t">
            <a:spAutoFit/>
          </a:bodyPr>
          <a:lstStyle/>
          <a:p>
            <a:pPr algn="just">
              <a:lnSpc>
                <a:spcPts val="3163"/>
              </a:lnSpc>
            </a:pPr>
            <a:r>
              <a:rPr lang="en-US" sz="2259">
                <a:solidFill>
                  <a:srgbClr val="000000"/>
                </a:solidFill>
                <a:latin typeface="Poppins"/>
                <a:ea typeface="Poppins"/>
                <a:cs typeface="Poppins"/>
                <a:sym typeface="Poppins"/>
              </a:rPr>
              <a:t>O desenvolvimento do software foi dividido em duas etapas principais:</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Lógica de Controle (CLP): responsável por simular as funções de um CLP, realizando a comunicação com a IHM e o gerenciamento dos sinais de entrada e saída.</a:t>
            </a:r>
          </a:p>
          <a:p>
            <a:pPr marL="487933" lvl="1" indent="-243967" algn="just">
              <a:lnSpc>
                <a:spcPts val="3163"/>
              </a:lnSpc>
              <a:buFont typeface="Arial"/>
              <a:buChar char="•"/>
            </a:pPr>
            <a:r>
              <a:rPr lang="en-US" sz="2259">
                <a:solidFill>
                  <a:srgbClr val="000000"/>
                </a:solidFill>
                <a:latin typeface="Poppins"/>
                <a:ea typeface="Poppins"/>
                <a:cs typeface="Poppins"/>
                <a:sym typeface="Poppins"/>
              </a:rPr>
              <a:t>Interface Homem-Máquina (IHM): permite a interação do usuário com o sistema, possibilitando a configuração e o monitoramento das entradas e saídas de forma intuitiva via navegador.</a:t>
            </a:r>
          </a:p>
          <a:p>
            <a:pPr algn="just">
              <a:lnSpc>
                <a:spcPts val="3163"/>
              </a:lnSpc>
              <a:spcBef>
                <a:spcPct val="0"/>
              </a:spcBef>
            </a:pPr>
            <a:endParaRPr lang="en-US" sz="2259">
              <a:solidFill>
                <a:srgbClr val="000000"/>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Testes de Funcionalidades</a:t>
            </a:r>
          </a:p>
        </p:txBody>
      </p:sp>
      <p:sp>
        <p:nvSpPr>
          <p:cNvPr id="7" name="TextBox 7"/>
          <p:cNvSpPr txBox="1"/>
          <p:nvPr/>
        </p:nvSpPr>
        <p:spPr>
          <a:xfrm>
            <a:off x="706686" y="2750934"/>
            <a:ext cx="15524713"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Durante o desenvolvimento da PCI foram feito testes de conectividade e no desenvolvimento do software foram verificados todas as entradas de informação, comunicação e execução de ações. Pode-se concluir que todas as funções são executadas como esperado, porém há melhorias a ser feitas para futuras atualizações deste projeto.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9333" b="-9333"/>
            </a:stretch>
          </a:blipFill>
        </p:spPr>
        <p:txBody>
          <a:bodyPr/>
          <a:lstStyle/>
          <a:p>
            <a:endParaRPr lang="pt-BR"/>
          </a:p>
        </p:txBody>
      </p:sp>
      <p:sp>
        <p:nvSpPr>
          <p:cNvPr id="3" name="Freeform 3"/>
          <p:cNvSpPr/>
          <p:nvPr/>
        </p:nvSpPr>
        <p:spPr>
          <a:xfrm rot="4939991">
            <a:off x="13671783" y="-2788283"/>
            <a:ext cx="10745672" cy="11311234"/>
          </a:xfrm>
          <a:custGeom>
            <a:avLst/>
            <a:gdLst/>
            <a:ahLst/>
            <a:cxnLst/>
            <a:rect l="l" t="t" r="r" b="b"/>
            <a:pathLst>
              <a:path w="10745672" h="11311234">
                <a:moveTo>
                  <a:pt x="0" y="0"/>
                </a:moveTo>
                <a:lnTo>
                  <a:pt x="10745672" y="0"/>
                </a:lnTo>
                <a:lnTo>
                  <a:pt x="10745672" y="11311233"/>
                </a:lnTo>
                <a:lnTo>
                  <a:pt x="0" y="113112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TextBox 4"/>
          <p:cNvSpPr txBox="1"/>
          <p:nvPr/>
        </p:nvSpPr>
        <p:spPr>
          <a:xfrm>
            <a:off x="3460293" y="4573905"/>
            <a:ext cx="11367414" cy="903324"/>
          </a:xfrm>
          <a:prstGeom prst="rect">
            <a:avLst/>
          </a:prstGeom>
        </p:spPr>
        <p:txBody>
          <a:bodyPr lIns="0" tIns="0" rIns="0" bIns="0" rtlCol="0" anchor="t">
            <a:spAutoFit/>
          </a:bodyPr>
          <a:lstStyle/>
          <a:p>
            <a:pPr algn="ctr">
              <a:lnSpc>
                <a:spcPts val="7559"/>
              </a:lnSpc>
              <a:spcBef>
                <a:spcPct val="0"/>
              </a:spcBef>
            </a:pPr>
            <a:r>
              <a:rPr lang="en-US" sz="4800" b="1" spc="-161" dirty="0" err="1">
                <a:solidFill>
                  <a:srgbClr val="A71720"/>
                </a:solidFill>
                <a:latin typeface="Poppins Bold"/>
                <a:ea typeface="Poppins Bold"/>
                <a:cs typeface="Poppins Bold"/>
                <a:sym typeface="Poppins Bold"/>
              </a:rPr>
              <a:t>Funcionalidades</a:t>
            </a:r>
            <a:r>
              <a:rPr lang="en-US" sz="4800" b="1" spc="-161" dirty="0">
                <a:solidFill>
                  <a:srgbClr val="A71720"/>
                </a:solidFill>
                <a:latin typeface="Poppins Bold"/>
                <a:ea typeface="Poppins Bold"/>
                <a:cs typeface="Poppins Bold"/>
                <a:sym typeface="Poppins Bold"/>
              </a:rPr>
              <a:t> do CLP EDUCACIONAL</a:t>
            </a:r>
          </a:p>
        </p:txBody>
      </p:sp>
      <p:sp>
        <p:nvSpPr>
          <p:cNvPr id="5" name="Freeform 5"/>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6" name="Freeform 6"/>
          <p:cNvSpPr/>
          <p:nvPr/>
        </p:nvSpPr>
        <p:spPr>
          <a:xfrm rot="4897681">
            <a:off x="-3479296" y="5473625"/>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663181" y="5807266"/>
            <a:ext cx="6867703" cy="3863083"/>
          </a:xfrm>
          <a:custGeom>
            <a:avLst/>
            <a:gdLst/>
            <a:ahLst/>
            <a:cxnLst/>
            <a:rect l="l" t="t" r="r" b="b"/>
            <a:pathLst>
              <a:path w="6867703" h="3863083">
                <a:moveTo>
                  <a:pt x="0" y="0"/>
                </a:moveTo>
                <a:lnTo>
                  <a:pt x="6867703" y="0"/>
                </a:lnTo>
                <a:lnTo>
                  <a:pt x="6867703" y="3863083"/>
                </a:lnTo>
                <a:lnTo>
                  <a:pt x="0" y="3863083"/>
                </a:lnTo>
                <a:lnTo>
                  <a:pt x="0" y="0"/>
                </a:lnTo>
                <a:close/>
              </a:path>
            </a:pathLst>
          </a:custGeom>
          <a:blipFill>
            <a:blip r:embed="rId6"/>
            <a:stretch>
              <a:fillRect/>
            </a:stretch>
          </a:blipFill>
        </p:spPr>
        <p:txBody>
          <a:bodyPr/>
          <a:lstStyle/>
          <a:p>
            <a:endParaRPr lang="pt-BR"/>
          </a:p>
        </p:txBody>
      </p:sp>
      <p:sp>
        <p:nvSpPr>
          <p:cNvPr id="7" name="Freeform 7"/>
          <p:cNvSpPr/>
          <p:nvPr/>
        </p:nvSpPr>
        <p:spPr>
          <a:xfrm>
            <a:off x="12750500" y="508764"/>
            <a:ext cx="4605897" cy="4803793"/>
          </a:xfrm>
          <a:custGeom>
            <a:avLst/>
            <a:gdLst/>
            <a:ahLst/>
            <a:cxnLst/>
            <a:rect l="l" t="t" r="r" b="b"/>
            <a:pathLst>
              <a:path w="4605897" h="4803793">
                <a:moveTo>
                  <a:pt x="0" y="0"/>
                </a:moveTo>
                <a:lnTo>
                  <a:pt x="4605897" y="0"/>
                </a:lnTo>
                <a:lnTo>
                  <a:pt x="4605897" y="4803793"/>
                </a:lnTo>
                <a:lnTo>
                  <a:pt x="0" y="4803793"/>
                </a:lnTo>
                <a:lnTo>
                  <a:pt x="0" y="0"/>
                </a:lnTo>
                <a:close/>
              </a:path>
            </a:pathLst>
          </a:custGeom>
          <a:blipFill>
            <a:blip r:embed="rId7"/>
            <a:stretch>
              <a:fillRect l="-66489" r="-65280"/>
            </a:stretch>
          </a:blipFill>
        </p:spPr>
        <p:txBody>
          <a:bodyPr/>
          <a:lstStyle/>
          <a:p>
            <a:endParaRPr lang="pt-BR"/>
          </a:p>
        </p:txBody>
      </p:sp>
      <p:sp>
        <p:nvSpPr>
          <p:cNvPr id="8" name="Freeform 8"/>
          <p:cNvSpPr/>
          <p:nvPr/>
        </p:nvSpPr>
        <p:spPr>
          <a:xfrm>
            <a:off x="8733785" y="5655457"/>
            <a:ext cx="5440213" cy="4460975"/>
          </a:xfrm>
          <a:custGeom>
            <a:avLst/>
            <a:gdLst/>
            <a:ahLst/>
            <a:cxnLst/>
            <a:rect l="l" t="t" r="r" b="b"/>
            <a:pathLst>
              <a:path w="5440213" h="4460975">
                <a:moveTo>
                  <a:pt x="0" y="0"/>
                </a:moveTo>
                <a:lnTo>
                  <a:pt x="5440213" y="0"/>
                </a:lnTo>
                <a:lnTo>
                  <a:pt x="5440213" y="4460975"/>
                </a:lnTo>
                <a:lnTo>
                  <a:pt x="0" y="4460975"/>
                </a:lnTo>
                <a:lnTo>
                  <a:pt x="0" y="0"/>
                </a:lnTo>
                <a:close/>
              </a:path>
            </a:pathLst>
          </a:custGeom>
          <a:blipFill>
            <a:blip r:embed="rId8"/>
            <a:stretch>
              <a:fillRect/>
            </a:stretch>
          </a:blipFill>
        </p:spPr>
        <p:txBody>
          <a:bodyPr/>
          <a:lstStyle/>
          <a:p>
            <a:endParaRPr lang="pt-BR"/>
          </a:p>
        </p:txBody>
      </p:sp>
      <p:sp>
        <p:nvSpPr>
          <p:cNvPr id="9" name="TextBox 9"/>
          <p:cNvSpPr txBox="1"/>
          <p:nvPr/>
        </p:nvSpPr>
        <p:spPr>
          <a:xfrm>
            <a:off x="706686" y="1601456"/>
            <a:ext cx="9819134"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Interface Homem-Máquina</a:t>
            </a:r>
          </a:p>
        </p:txBody>
      </p:sp>
      <p:sp>
        <p:nvSpPr>
          <p:cNvPr id="10" name="TextBox 10"/>
          <p:cNvSpPr txBox="1"/>
          <p:nvPr/>
        </p:nvSpPr>
        <p:spPr>
          <a:xfrm>
            <a:off x="706686" y="2750934"/>
            <a:ext cx="9720577" cy="24095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sistema dispõe de uma interface gráfica acessível via navegador, onde os usuários podem monitorar e controlar entradas e saídas digitais e analógicas do CLP. A interface é responsiva e versátil em vários dipositivos, permitindo uma experiência melhor para os usuários do CLP e facilidade para utilizar os recursos dispostos.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16666" b="-16666"/>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3493371" y="4360405"/>
            <a:ext cx="11301259" cy="5565870"/>
          </a:xfrm>
          <a:custGeom>
            <a:avLst/>
            <a:gdLst/>
            <a:ahLst/>
            <a:cxnLst/>
            <a:rect l="l" t="t" r="r" b="b"/>
            <a:pathLst>
              <a:path w="11301259" h="5565870">
                <a:moveTo>
                  <a:pt x="0" y="0"/>
                </a:moveTo>
                <a:lnTo>
                  <a:pt x="11301258" y="0"/>
                </a:lnTo>
                <a:lnTo>
                  <a:pt x="11301258" y="5565871"/>
                </a:lnTo>
                <a:lnTo>
                  <a:pt x="0" y="5565871"/>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Arduino OTA</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Uma das principais vantagens do sistema é a capacidade de atualizar o firmware sem necessidade de conexão física, utilizando a tecnologia Over-The-Air (OTA). Isso permite melhorias contínuas e correções sem intervenção manual. Exemplo de uso: </a:t>
            </a:r>
            <a:r>
              <a:rPr lang="en-US" sz="2259" u="sng">
                <a:solidFill>
                  <a:srgbClr val="000000"/>
                </a:solidFill>
                <a:latin typeface="Poppins"/>
                <a:ea typeface="Poppins"/>
                <a:cs typeface="Poppins"/>
                <a:sym typeface="Poppins"/>
                <a:hlinkClick r:id="rId7"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7" tooltip="https://github.com/GuilhermeVeigaPedromilo/CLP_SENAI.gi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Smart Ladder</a:t>
            </a:r>
          </a:p>
        </p:txBody>
      </p:sp>
      <p:sp>
        <p:nvSpPr>
          <p:cNvPr id="8" name="TextBox 8"/>
          <p:cNvSpPr txBox="1"/>
          <p:nvPr/>
        </p:nvSpPr>
        <p:spPr>
          <a:xfrm>
            <a:off x="706686" y="2750934"/>
            <a:ext cx="16552614" cy="1609471"/>
          </a:xfrm>
          <a:prstGeom prst="rect">
            <a:avLst/>
          </a:prstGeom>
        </p:spPr>
        <p:txBody>
          <a:bodyPr lIns="0" tIns="0" rIns="0" bIns="0" rtlCol="0" anchor="t">
            <a:spAutoFit/>
          </a:bodyPr>
          <a:lstStyle/>
          <a:p>
            <a:pPr algn="just">
              <a:lnSpc>
                <a:spcPts val="3163"/>
              </a:lnSpc>
              <a:spcBef>
                <a:spcPct val="0"/>
              </a:spcBef>
            </a:pPr>
            <a:r>
              <a:rPr lang="en-US" sz="2259" dirty="0" err="1">
                <a:solidFill>
                  <a:srgbClr val="000000"/>
                </a:solidFill>
                <a:latin typeface="Poppins"/>
                <a:ea typeface="Poppins"/>
                <a:cs typeface="Poppins"/>
                <a:sym typeface="Poppins"/>
              </a:rPr>
              <a:t>Outra</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funcionalidade</a:t>
            </a:r>
            <a:r>
              <a:rPr lang="en-US" sz="2259" dirty="0">
                <a:solidFill>
                  <a:srgbClr val="000000"/>
                </a:solidFill>
                <a:latin typeface="Poppins"/>
                <a:ea typeface="Poppins"/>
                <a:cs typeface="Poppins"/>
                <a:sym typeface="Poppins"/>
              </a:rPr>
              <a:t> que </a:t>
            </a:r>
            <a:r>
              <a:rPr lang="en-US" sz="2259" dirty="0" err="1">
                <a:solidFill>
                  <a:srgbClr val="000000"/>
                </a:solidFill>
                <a:latin typeface="Poppins"/>
                <a:ea typeface="Poppins"/>
                <a:cs typeface="Poppins"/>
                <a:sym typeface="Poppins"/>
              </a:rPr>
              <a:t>torna</a:t>
            </a:r>
            <a:r>
              <a:rPr lang="en-US" sz="2259" dirty="0">
                <a:solidFill>
                  <a:srgbClr val="000000"/>
                </a:solidFill>
                <a:latin typeface="Poppins"/>
                <a:ea typeface="Poppins"/>
                <a:cs typeface="Poppins"/>
                <a:sym typeface="Poppins"/>
              </a:rPr>
              <a:t> o CLP EDUCACIONAL </a:t>
            </a:r>
            <a:r>
              <a:rPr lang="en-US" sz="2259" dirty="0" err="1">
                <a:solidFill>
                  <a:srgbClr val="000000"/>
                </a:solidFill>
                <a:latin typeface="Poppins"/>
                <a:ea typeface="Poppins"/>
                <a:cs typeface="Poppins"/>
                <a:sym typeface="Poppins"/>
              </a:rPr>
              <a:t>flexível</a:t>
            </a:r>
            <a:r>
              <a:rPr lang="en-US" sz="2259" dirty="0">
                <a:solidFill>
                  <a:srgbClr val="000000"/>
                </a:solidFill>
                <a:latin typeface="Poppins"/>
                <a:ea typeface="Poppins"/>
                <a:cs typeface="Poppins"/>
                <a:sym typeface="Poppins"/>
              </a:rPr>
              <a:t> é o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Smart Ladder. Com </a:t>
            </a:r>
            <a:r>
              <a:rPr lang="en-US" sz="2259" dirty="0" err="1">
                <a:solidFill>
                  <a:srgbClr val="000000"/>
                </a:solidFill>
                <a:latin typeface="Poppins"/>
                <a:ea typeface="Poppins"/>
                <a:cs typeface="Poppins"/>
                <a:sym typeface="Poppins"/>
              </a:rPr>
              <a:t>este</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recurso</a:t>
            </a:r>
            <a:r>
              <a:rPr lang="en-US" sz="2259" dirty="0">
                <a:solidFill>
                  <a:srgbClr val="000000"/>
                </a:solidFill>
                <a:latin typeface="Poppins"/>
                <a:ea typeface="Poppins"/>
                <a:cs typeface="Poppins"/>
                <a:sym typeface="Poppins"/>
              </a:rPr>
              <a:t> é </a:t>
            </a:r>
            <a:r>
              <a:rPr lang="en-US" sz="2259" dirty="0" err="1">
                <a:solidFill>
                  <a:srgbClr val="000000"/>
                </a:solidFill>
                <a:latin typeface="Poppins"/>
                <a:ea typeface="Poppins"/>
                <a:cs typeface="Poppins"/>
                <a:sym typeface="Poppins"/>
              </a:rPr>
              <a:t>possível</a:t>
            </a:r>
            <a:r>
              <a:rPr lang="en-US" sz="2259" dirty="0">
                <a:solidFill>
                  <a:srgbClr val="000000"/>
                </a:solidFill>
                <a:latin typeface="Poppins"/>
                <a:ea typeface="Poppins"/>
                <a:cs typeface="Poppins"/>
                <a:sym typeface="Poppins"/>
              </a:rPr>
              <a:t> se </a:t>
            </a:r>
            <a:r>
              <a:rPr lang="en-US" sz="2259" dirty="0" err="1">
                <a:solidFill>
                  <a:srgbClr val="000000"/>
                </a:solidFill>
                <a:latin typeface="Poppins"/>
                <a:ea typeface="Poppins"/>
                <a:cs typeface="Poppins"/>
                <a:sym typeface="Poppins"/>
              </a:rPr>
              <a:t>conectar</a:t>
            </a:r>
            <a:r>
              <a:rPr lang="en-US" sz="2259" dirty="0">
                <a:solidFill>
                  <a:srgbClr val="000000"/>
                </a:solidFill>
                <a:latin typeface="Poppins"/>
                <a:ea typeface="Poppins"/>
                <a:cs typeface="Poppins"/>
                <a:sym typeface="Poppins"/>
              </a:rPr>
              <a:t> com CLP e </a:t>
            </a:r>
            <a:r>
              <a:rPr lang="en-US" sz="2259" dirty="0" err="1">
                <a:solidFill>
                  <a:srgbClr val="000000"/>
                </a:solidFill>
                <a:latin typeface="Poppins"/>
                <a:ea typeface="Poppins"/>
                <a:cs typeface="Poppins"/>
                <a:sym typeface="Poppins"/>
              </a:rPr>
              <a:t>realizar</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programas</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automação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em</a:t>
            </a:r>
            <a:r>
              <a:rPr lang="en-US" sz="2259" dirty="0">
                <a:solidFill>
                  <a:srgbClr val="000000"/>
                </a:solidFill>
                <a:latin typeface="Poppins"/>
                <a:ea typeface="Poppins"/>
                <a:cs typeface="Poppins"/>
                <a:sym typeface="Poppins"/>
              </a:rPr>
              <a:t> Ladder, </a:t>
            </a:r>
            <a:r>
              <a:rPr lang="en-US" sz="2259" dirty="0" err="1">
                <a:solidFill>
                  <a:srgbClr val="000000"/>
                </a:solidFill>
                <a:latin typeface="Poppins"/>
                <a:ea typeface="Poppins"/>
                <a:cs typeface="Poppins"/>
                <a:sym typeface="Poppins"/>
              </a:rPr>
              <a:t>os</a:t>
            </a:r>
            <a:r>
              <a:rPr lang="en-US" sz="2259" dirty="0">
                <a:solidFill>
                  <a:srgbClr val="000000"/>
                </a:solidFill>
                <a:latin typeface="Poppins"/>
                <a:ea typeface="Poppins"/>
                <a:cs typeface="Poppins"/>
                <a:sym typeface="Poppins"/>
              </a:rPr>
              <a:t> quais </a:t>
            </a:r>
            <a:r>
              <a:rPr lang="en-US" sz="2259" dirty="0" err="1">
                <a:solidFill>
                  <a:srgbClr val="000000"/>
                </a:solidFill>
                <a:latin typeface="Poppins"/>
                <a:ea typeface="Poppins"/>
                <a:cs typeface="Poppins"/>
                <a:sym typeface="Poppins"/>
              </a:rPr>
              <a:t>são</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compilados</a:t>
            </a:r>
            <a:r>
              <a:rPr lang="en-US" sz="2259" dirty="0">
                <a:solidFill>
                  <a:srgbClr val="000000"/>
                </a:solidFill>
                <a:latin typeface="Poppins"/>
                <a:ea typeface="Poppins"/>
                <a:cs typeface="Poppins"/>
                <a:sym typeface="Poppins"/>
              </a:rPr>
              <a:t> e </a:t>
            </a:r>
            <a:r>
              <a:rPr lang="en-US" sz="2259" dirty="0" err="1">
                <a:solidFill>
                  <a:srgbClr val="000000"/>
                </a:solidFill>
                <a:latin typeface="Poppins"/>
                <a:ea typeface="Poppins"/>
                <a:cs typeface="Poppins"/>
                <a:sym typeface="Poppins"/>
              </a:rPr>
              <a:t>podem</a:t>
            </a:r>
            <a:r>
              <a:rPr lang="en-US" sz="2259" dirty="0">
                <a:solidFill>
                  <a:srgbClr val="000000"/>
                </a:solidFill>
                <a:latin typeface="Poppins"/>
                <a:ea typeface="Poppins"/>
                <a:cs typeface="Poppins"/>
                <a:sym typeface="Poppins"/>
              </a:rPr>
              <a:t> ser </a:t>
            </a:r>
            <a:r>
              <a:rPr lang="en-US" sz="2259" dirty="0" err="1">
                <a:solidFill>
                  <a:srgbClr val="000000"/>
                </a:solidFill>
                <a:latin typeface="Poppins"/>
                <a:ea typeface="Poppins"/>
                <a:cs typeface="Poppins"/>
                <a:sym typeface="Poppins"/>
              </a:rPr>
              <a:t>utilizados</a:t>
            </a:r>
            <a:r>
              <a:rPr lang="en-US" sz="2259" dirty="0">
                <a:solidFill>
                  <a:srgbClr val="000000"/>
                </a:solidFill>
                <a:latin typeface="Poppins"/>
                <a:ea typeface="Poppins"/>
                <a:cs typeface="Poppins"/>
                <a:sym typeface="Poppins"/>
              </a:rPr>
              <a:t> </a:t>
            </a:r>
            <a:r>
              <a:rPr lang="en-US" sz="2259" dirty="0" err="1">
                <a:solidFill>
                  <a:srgbClr val="000000"/>
                </a:solidFill>
                <a:latin typeface="Poppins"/>
                <a:ea typeface="Poppins"/>
                <a:cs typeface="Poppins"/>
                <a:sym typeface="Poppins"/>
              </a:rPr>
              <a:t>neste</a:t>
            </a:r>
            <a:r>
              <a:rPr lang="en-US" sz="2259" dirty="0">
                <a:solidFill>
                  <a:srgbClr val="000000"/>
                </a:solidFill>
                <a:latin typeface="Poppins"/>
                <a:ea typeface="Poppins"/>
                <a:cs typeface="Poppins"/>
                <a:sym typeface="Poppins"/>
              </a:rPr>
              <a:t> CLP. </a:t>
            </a:r>
            <a:r>
              <a:rPr lang="en-US" sz="2259" dirty="0" err="1">
                <a:solidFill>
                  <a:srgbClr val="000000"/>
                </a:solidFill>
                <a:latin typeface="Poppins"/>
                <a:ea typeface="Poppins"/>
                <a:cs typeface="Poppins"/>
                <a:sym typeface="Poppins"/>
              </a:rPr>
              <a:t>Exemplo</a:t>
            </a:r>
            <a:r>
              <a:rPr lang="en-US" sz="2259" dirty="0">
                <a:solidFill>
                  <a:srgbClr val="000000"/>
                </a:solidFill>
                <a:latin typeface="Poppins"/>
                <a:ea typeface="Poppins"/>
                <a:cs typeface="Poppins"/>
                <a:sym typeface="Poppins"/>
              </a:rPr>
              <a:t> de </a:t>
            </a:r>
            <a:r>
              <a:rPr lang="en-US" sz="2259" dirty="0" err="1">
                <a:solidFill>
                  <a:srgbClr val="000000"/>
                </a:solidFill>
                <a:latin typeface="Poppins"/>
                <a:ea typeface="Poppins"/>
                <a:cs typeface="Poppins"/>
                <a:sym typeface="Poppins"/>
              </a:rPr>
              <a:t>uso</a:t>
            </a:r>
            <a:r>
              <a:rPr lang="en-US" sz="2259" dirty="0">
                <a:solidFill>
                  <a:srgbClr val="000000"/>
                </a:solidFill>
                <a:latin typeface="Poppins"/>
                <a:ea typeface="Poppins"/>
                <a:cs typeface="Poppins"/>
                <a:sym typeface="Poppins"/>
              </a:rPr>
              <a:t>: </a:t>
            </a:r>
            <a:r>
              <a:rPr lang="en-US" sz="2259" u="sng" dirty="0">
                <a:solidFill>
                  <a:srgbClr val="000000"/>
                </a:solidFill>
                <a:latin typeface="Poppins"/>
                <a:ea typeface="Poppins"/>
                <a:cs typeface="Poppins"/>
                <a:sym typeface="Poppins"/>
                <a:hlinkClick r:id="rId6" tooltip="https://github.com/GuilhermeVeigaPedromilo/CLP_SENAI.git"/>
              </a:rPr>
              <a:t>https://github.com/GuilhermeVeigaPedromilo/CLP_SENAI.git</a:t>
            </a:r>
          </a:p>
          <a:p>
            <a:pPr algn="just">
              <a:lnSpc>
                <a:spcPts val="3163"/>
              </a:lnSpc>
              <a:spcBef>
                <a:spcPct val="0"/>
              </a:spcBef>
            </a:pPr>
            <a:endParaRPr lang="en-US" sz="2259" u="sng" dirty="0">
              <a:solidFill>
                <a:srgbClr val="000000"/>
              </a:solidFill>
              <a:latin typeface="Poppins"/>
              <a:ea typeface="Poppins"/>
              <a:cs typeface="Poppins"/>
              <a:sym typeface="Poppins"/>
              <a:hlinkClick r:id="rId6" tooltip="https://github.com/GuilhermeVeigaPedromilo/CLP_SENAI.git"/>
            </a:endParaRPr>
          </a:p>
        </p:txBody>
      </p:sp>
      <p:pic>
        <p:nvPicPr>
          <p:cNvPr id="24" name="Imagem 23">
            <a:extLst>
              <a:ext uri="{FF2B5EF4-FFF2-40B4-BE49-F238E27FC236}">
                <a16:creationId xmlns:a16="http://schemas.microsoft.com/office/drawing/2014/main" id="{E4B50F6E-3BF5-4AE4-AAA6-C3A3D28EED73}"/>
              </a:ext>
            </a:extLst>
          </p:cNvPr>
          <p:cNvPicPr>
            <a:picLocks noChangeAspect="1"/>
          </p:cNvPicPr>
          <p:nvPr/>
        </p:nvPicPr>
        <p:blipFill>
          <a:blip r:embed="rId7"/>
          <a:stretch>
            <a:fillRect/>
          </a:stretch>
        </p:blipFill>
        <p:spPr>
          <a:xfrm>
            <a:off x="1023101" y="4296600"/>
            <a:ext cx="7947984" cy="5417831"/>
          </a:xfrm>
          <a:prstGeom prst="rect">
            <a:avLst/>
          </a:prstGeom>
        </p:spPr>
      </p:pic>
      <p:pic>
        <p:nvPicPr>
          <p:cNvPr id="26" name="Imagem 25">
            <a:extLst>
              <a:ext uri="{FF2B5EF4-FFF2-40B4-BE49-F238E27FC236}">
                <a16:creationId xmlns:a16="http://schemas.microsoft.com/office/drawing/2014/main" id="{E5B06A52-AEA2-DD8D-F426-97C8BBEEEE77}"/>
              </a:ext>
            </a:extLst>
          </p:cNvPr>
          <p:cNvPicPr>
            <a:picLocks noChangeAspect="1"/>
          </p:cNvPicPr>
          <p:nvPr/>
        </p:nvPicPr>
        <p:blipFill>
          <a:blip r:embed="rId8"/>
          <a:stretch>
            <a:fillRect/>
          </a:stretch>
        </p:blipFill>
        <p:spPr>
          <a:xfrm>
            <a:off x="9345313" y="4296014"/>
            <a:ext cx="7947984" cy="54328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14476" y="1028700"/>
            <a:ext cx="5047593" cy="7722462"/>
            <a:chOff x="0" y="0"/>
            <a:chExt cx="4154170" cy="6355588"/>
          </a:xfrm>
        </p:grpSpPr>
        <p:sp>
          <p:nvSpPr>
            <p:cNvPr id="3" name="Freeform 3"/>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blipFill>
              <a:blip r:embed="rId2"/>
              <a:stretch>
                <a:fillRect r="-129646"/>
              </a:stretch>
            </a:blipFill>
          </p:spPr>
          <p:txBody>
            <a:bodyPr/>
            <a:lstStyle/>
            <a:p>
              <a:endParaRPr lang="pt-BR"/>
            </a:p>
          </p:txBody>
        </p:sp>
      </p:grpSp>
      <p:grpSp>
        <p:nvGrpSpPr>
          <p:cNvPr id="4" name="Group 4"/>
          <p:cNvGrpSpPr/>
          <p:nvPr/>
        </p:nvGrpSpPr>
        <p:grpSpPr>
          <a:xfrm>
            <a:off x="15338272" y="4889931"/>
            <a:ext cx="4726936" cy="7231880"/>
            <a:chOff x="0" y="0"/>
            <a:chExt cx="4154170" cy="6355588"/>
          </a:xfrm>
        </p:grpSpPr>
        <p:sp>
          <p:nvSpPr>
            <p:cNvPr id="5" name="Freeform 5"/>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960000"/>
            </a:solidFill>
            <a:ln w="12700">
              <a:solidFill>
                <a:srgbClr val="000000"/>
              </a:solidFill>
            </a:ln>
          </p:spPr>
          <p:txBody>
            <a:bodyPr/>
            <a:lstStyle/>
            <a:p>
              <a:endParaRPr lang="pt-BR"/>
            </a:p>
          </p:txBody>
        </p:sp>
      </p:grpSp>
      <p:grpSp>
        <p:nvGrpSpPr>
          <p:cNvPr id="6" name="Group 6"/>
          <p:cNvGrpSpPr/>
          <p:nvPr/>
        </p:nvGrpSpPr>
        <p:grpSpPr>
          <a:xfrm rot="-340233">
            <a:off x="13479436" y="-3288442"/>
            <a:ext cx="3522253" cy="5388799"/>
            <a:chOff x="0" y="0"/>
            <a:chExt cx="4154170" cy="6355588"/>
          </a:xfrm>
        </p:grpSpPr>
        <p:sp>
          <p:nvSpPr>
            <p:cNvPr id="7" name="Freeform 7"/>
            <p:cNvSpPr/>
            <p:nvPr/>
          </p:nvSpPr>
          <p:spPr>
            <a:xfrm>
              <a:off x="-9398" y="-2667"/>
              <a:ext cx="4172966" cy="6361049"/>
            </a:xfrm>
            <a:custGeom>
              <a:avLst/>
              <a:gdLst/>
              <a:ahLst/>
              <a:cxnLst/>
              <a:rect l="l" t="t" r="r" b="b"/>
              <a:pathLst>
                <a:path w="4172966" h="6361049">
                  <a:moveTo>
                    <a:pt x="2754630" y="4616958"/>
                  </a:moveTo>
                  <a:cubicBezTo>
                    <a:pt x="2555875" y="4726432"/>
                    <a:pt x="2349373" y="4810760"/>
                    <a:pt x="2158492" y="4962398"/>
                  </a:cubicBezTo>
                  <a:cubicBezTo>
                    <a:pt x="2154555" y="4966589"/>
                    <a:pt x="2150745" y="4962398"/>
                    <a:pt x="2146808" y="4966589"/>
                  </a:cubicBezTo>
                  <a:cubicBezTo>
                    <a:pt x="2135124" y="4979289"/>
                    <a:pt x="2119503" y="4991862"/>
                    <a:pt x="2107819" y="5004562"/>
                  </a:cubicBezTo>
                  <a:cubicBezTo>
                    <a:pt x="2103882" y="5008753"/>
                    <a:pt x="2100072" y="5004562"/>
                    <a:pt x="2096135" y="5008753"/>
                  </a:cubicBezTo>
                  <a:cubicBezTo>
                    <a:pt x="2026031" y="5080381"/>
                    <a:pt x="1959737" y="5147818"/>
                    <a:pt x="1916938" y="5240401"/>
                  </a:cubicBezTo>
                  <a:cubicBezTo>
                    <a:pt x="1913001" y="5244592"/>
                    <a:pt x="1909191" y="5248783"/>
                    <a:pt x="1905254" y="5253101"/>
                  </a:cubicBezTo>
                  <a:cubicBezTo>
                    <a:pt x="1877949" y="5312029"/>
                    <a:pt x="1850644" y="5371084"/>
                    <a:pt x="1838960" y="5438394"/>
                  </a:cubicBezTo>
                  <a:cubicBezTo>
                    <a:pt x="1838960" y="5442585"/>
                    <a:pt x="1831213" y="5451094"/>
                    <a:pt x="1831213" y="5455285"/>
                  </a:cubicBezTo>
                  <a:cubicBezTo>
                    <a:pt x="1823466" y="5501640"/>
                    <a:pt x="1815592" y="5547995"/>
                    <a:pt x="1807845" y="5594350"/>
                  </a:cubicBezTo>
                  <a:cubicBezTo>
                    <a:pt x="1803908" y="5628005"/>
                    <a:pt x="1803908" y="5661787"/>
                    <a:pt x="1800098" y="5695442"/>
                  </a:cubicBezTo>
                  <a:cubicBezTo>
                    <a:pt x="1788414" y="5872353"/>
                    <a:pt x="1827403" y="6045073"/>
                    <a:pt x="1788414" y="6221984"/>
                  </a:cubicBezTo>
                  <a:cubicBezTo>
                    <a:pt x="1780667" y="6238875"/>
                    <a:pt x="1772793" y="6255639"/>
                    <a:pt x="1765046" y="6272530"/>
                  </a:cubicBezTo>
                  <a:cubicBezTo>
                    <a:pt x="1757299" y="6289421"/>
                    <a:pt x="1741678" y="6301994"/>
                    <a:pt x="1729994" y="6314694"/>
                  </a:cubicBezTo>
                  <a:cubicBezTo>
                    <a:pt x="1714373" y="6327394"/>
                    <a:pt x="1694942" y="6335776"/>
                    <a:pt x="1675384" y="6344158"/>
                  </a:cubicBezTo>
                  <a:cubicBezTo>
                    <a:pt x="1655953" y="6352540"/>
                    <a:pt x="1632585" y="6352540"/>
                    <a:pt x="1613027" y="6356858"/>
                  </a:cubicBezTo>
                  <a:cubicBezTo>
                    <a:pt x="1570228" y="6361049"/>
                    <a:pt x="1535049" y="6356858"/>
                    <a:pt x="1492250" y="6348476"/>
                  </a:cubicBezTo>
                  <a:cubicBezTo>
                    <a:pt x="1387094" y="6323203"/>
                    <a:pt x="1289685" y="6293739"/>
                    <a:pt x="1196086" y="6230493"/>
                  </a:cubicBezTo>
                  <a:cubicBezTo>
                    <a:pt x="1188339" y="6226302"/>
                    <a:pt x="1180465" y="6226302"/>
                    <a:pt x="1172718" y="6222111"/>
                  </a:cubicBezTo>
                  <a:cubicBezTo>
                    <a:pt x="845439" y="6032500"/>
                    <a:pt x="599948" y="5758688"/>
                    <a:pt x="389509" y="5417566"/>
                  </a:cubicBezTo>
                  <a:cubicBezTo>
                    <a:pt x="385572" y="5409184"/>
                    <a:pt x="385572" y="5404866"/>
                    <a:pt x="381762" y="5396484"/>
                  </a:cubicBezTo>
                  <a:cubicBezTo>
                    <a:pt x="171450" y="5046599"/>
                    <a:pt x="58420" y="4671695"/>
                    <a:pt x="23368" y="4271518"/>
                  </a:cubicBezTo>
                  <a:cubicBezTo>
                    <a:pt x="0" y="4027170"/>
                    <a:pt x="3937" y="3799713"/>
                    <a:pt x="50673" y="3551174"/>
                  </a:cubicBezTo>
                  <a:cubicBezTo>
                    <a:pt x="58420" y="3517519"/>
                    <a:pt x="66294" y="3487928"/>
                    <a:pt x="70104" y="3454273"/>
                  </a:cubicBezTo>
                  <a:cubicBezTo>
                    <a:pt x="132461" y="3172079"/>
                    <a:pt x="225933" y="2931922"/>
                    <a:pt x="377952" y="2683383"/>
                  </a:cubicBezTo>
                  <a:cubicBezTo>
                    <a:pt x="397383" y="2658110"/>
                    <a:pt x="413004" y="2632837"/>
                    <a:pt x="428625" y="2603373"/>
                  </a:cubicBezTo>
                  <a:cubicBezTo>
                    <a:pt x="549402" y="2426462"/>
                    <a:pt x="674116" y="2283206"/>
                    <a:pt x="829945" y="2144268"/>
                  </a:cubicBezTo>
                  <a:cubicBezTo>
                    <a:pt x="907923" y="2076831"/>
                    <a:pt x="978027" y="2022094"/>
                    <a:pt x="1059815" y="1963166"/>
                  </a:cubicBezTo>
                  <a:cubicBezTo>
                    <a:pt x="1106551" y="1933702"/>
                    <a:pt x="1145540" y="1904238"/>
                    <a:pt x="1192276" y="1874647"/>
                  </a:cubicBezTo>
                  <a:cubicBezTo>
                    <a:pt x="1227328" y="1853565"/>
                    <a:pt x="1258570" y="1836674"/>
                    <a:pt x="1289685" y="1815719"/>
                  </a:cubicBezTo>
                  <a:cubicBezTo>
                    <a:pt x="1535176" y="1668272"/>
                    <a:pt x="1780667" y="1579880"/>
                    <a:pt x="2014347" y="1398651"/>
                  </a:cubicBezTo>
                  <a:cubicBezTo>
                    <a:pt x="2018284" y="1394460"/>
                    <a:pt x="2022094" y="1398651"/>
                    <a:pt x="2026031" y="1394460"/>
                  </a:cubicBezTo>
                  <a:cubicBezTo>
                    <a:pt x="2037715" y="1381760"/>
                    <a:pt x="2053336" y="1369187"/>
                    <a:pt x="2065020" y="1356487"/>
                  </a:cubicBezTo>
                  <a:cubicBezTo>
                    <a:pt x="2068957" y="1352296"/>
                    <a:pt x="2072767" y="1356487"/>
                    <a:pt x="2076704" y="1352296"/>
                  </a:cubicBezTo>
                  <a:cubicBezTo>
                    <a:pt x="2146808" y="1280668"/>
                    <a:pt x="2213102" y="1213231"/>
                    <a:pt x="2255901" y="1120648"/>
                  </a:cubicBezTo>
                  <a:cubicBezTo>
                    <a:pt x="2259838" y="1116457"/>
                    <a:pt x="2263648" y="1112266"/>
                    <a:pt x="2267585" y="1107948"/>
                  </a:cubicBezTo>
                  <a:cubicBezTo>
                    <a:pt x="2294890" y="1049020"/>
                    <a:pt x="2322195" y="989965"/>
                    <a:pt x="2333879" y="922655"/>
                  </a:cubicBezTo>
                  <a:cubicBezTo>
                    <a:pt x="2333879" y="918464"/>
                    <a:pt x="2341626" y="909955"/>
                    <a:pt x="2341626" y="905764"/>
                  </a:cubicBezTo>
                  <a:cubicBezTo>
                    <a:pt x="2349373" y="859409"/>
                    <a:pt x="2357247" y="813054"/>
                    <a:pt x="2364994" y="766699"/>
                  </a:cubicBezTo>
                  <a:cubicBezTo>
                    <a:pt x="2368931" y="733044"/>
                    <a:pt x="2368931" y="699262"/>
                    <a:pt x="2372741" y="665607"/>
                  </a:cubicBezTo>
                  <a:cubicBezTo>
                    <a:pt x="2384425" y="488696"/>
                    <a:pt x="2345436" y="315976"/>
                    <a:pt x="2384425" y="139065"/>
                  </a:cubicBezTo>
                  <a:cubicBezTo>
                    <a:pt x="2392172" y="122174"/>
                    <a:pt x="2400046" y="105410"/>
                    <a:pt x="2407793" y="88519"/>
                  </a:cubicBezTo>
                  <a:cubicBezTo>
                    <a:pt x="2415540" y="71628"/>
                    <a:pt x="2431161" y="59055"/>
                    <a:pt x="2442845" y="46355"/>
                  </a:cubicBezTo>
                  <a:cubicBezTo>
                    <a:pt x="2458466" y="33655"/>
                    <a:pt x="2477897" y="25273"/>
                    <a:pt x="2497455" y="16891"/>
                  </a:cubicBezTo>
                  <a:cubicBezTo>
                    <a:pt x="2516886" y="8509"/>
                    <a:pt x="2540254" y="8509"/>
                    <a:pt x="2559812" y="4191"/>
                  </a:cubicBezTo>
                  <a:cubicBezTo>
                    <a:pt x="2602611" y="0"/>
                    <a:pt x="2637790" y="4191"/>
                    <a:pt x="2680589" y="12573"/>
                  </a:cubicBezTo>
                  <a:cubicBezTo>
                    <a:pt x="2785745" y="37846"/>
                    <a:pt x="2883154" y="67310"/>
                    <a:pt x="2976753" y="130556"/>
                  </a:cubicBezTo>
                  <a:cubicBezTo>
                    <a:pt x="2984500" y="134747"/>
                    <a:pt x="2992374" y="134747"/>
                    <a:pt x="3000121" y="138938"/>
                  </a:cubicBezTo>
                  <a:cubicBezTo>
                    <a:pt x="3327400" y="328549"/>
                    <a:pt x="3572891" y="602361"/>
                    <a:pt x="3783330" y="943483"/>
                  </a:cubicBezTo>
                  <a:cubicBezTo>
                    <a:pt x="3787267" y="951865"/>
                    <a:pt x="3787267" y="956183"/>
                    <a:pt x="3791077" y="964565"/>
                  </a:cubicBezTo>
                  <a:cubicBezTo>
                    <a:pt x="4001516" y="1314196"/>
                    <a:pt x="4114419" y="1689100"/>
                    <a:pt x="4149598" y="2089277"/>
                  </a:cubicBezTo>
                  <a:cubicBezTo>
                    <a:pt x="4172966" y="2333625"/>
                    <a:pt x="4169029" y="2561082"/>
                    <a:pt x="4122293" y="2809621"/>
                  </a:cubicBezTo>
                  <a:cubicBezTo>
                    <a:pt x="4114546" y="2843276"/>
                    <a:pt x="4106672" y="2872867"/>
                    <a:pt x="4102862" y="2906522"/>
                  </a:cubicBezTo>
                  <a:cubicBezTo>
                    <a:pt x="4040505" y="3188716"/>
                    <a:pt x="3947033" y="3428873"/>
                    <a:pt x="3795014" y="3677412"/>
                  </a:cubicBezTo>
                  <a:cubicBezTo>
                    <a:pt x="3775583" y="3702685"/>
                    <a:pt x="3759962" y="3727958"/>
                    <a:pt x="3744341" y="3757422"/>
                  </a:cubicBezTo>
                  <a:cubicBezTo>
                    <a:pt x="3491103" y="4128135"/>
                    <a:pt x="3171571" y="4389247"/>
                    <a:pt x="2801493" y="4587240"/>
                  </a:cubicBezTo>
                  <a:cubicBezTo>
                    <a:pt x="2785872" y="4595876"/>
                    <a:pt x="2770251" y="4608449"/>
                    <a:pt x="2754630" y="4616958"/>
                  </a:cubicBezTo>
                  <a:close/>
                </a:path>
              </a:pathLst>
            </a:custGeom>
            <a:solidFill>
              <a:srgbClr val="CD0A0A"/>
            </a:solidFill>
            <a:ln w="12700">
              <a:solidFill>
                <a:srgbClr val="000000"/>
              </a:solidFill>
            </a:ln>
          </p:spPr>
          <p:txBody>
            <a:bodyPr/>
            <a:lstStyle/>
            <a:p>
              <a:endParaRPr lang="pt-BR"/>
            </a:p>
          </p:txBody>
        </p:sp>
      </p:gr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
        <p:nvSpPr>
          <p:cNvPr id="9" name="TextBox 9"/>
          <p:cNvSpPr txBox="1"/>
          <p:nvPr/>
        </p:nvSpPr>
        <p:spPr>
          <a:xfrm>
            <a:off x="1028700" y="3581578"/>
            <a:ext cx="10069714" cy="1933575"/>
          </a:xfrm>
          <a:prstGeom prst="rect">
            <a:avLst/>
          </a:prstGeom>
        </p:spPr>
        <p:txBody>
          <a:bodyPr lIns="0" tIns="0" rIns="0" bIns="0" rtlCol="0" anchor="t">
            <a:spAutoFit/>
          </a:bodyPr>
          <a:lstStyle/>
          <a:p>
            <a:pPr marL="687398" lvl="1" indent="-343699" algn="just">
              <a:lnSpc>
                <a:spcPts val="3820"/>
              </a:lnSpc>
              <a:buFont typeface="Arial"/>
              <a:buChar char="•"/>
            </a:pPr>
            <a:r>
              <a:rPr lang="en-US" sz="3183">
                <a:solidFill>
                  <a:srgbClr val="000000"/>
                </a:solidFill>
                <a:latin typeface="Poppins"/>
                <a:ea typeface="Poppins"/>
                <a:cs typeface="Poppins"/>
                <a:sym typeface="Poppins"/>
              </a:rPr>
              <a:t>Eduardo Trevisan Fernandes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Guilherme Veiga Pedromilo</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Paulo Ricardo Fondello Satelis</a:t>
            </a:r>
          </a:p>
          <a:p>
            <a:pPr marL="687398" lvl="1" indent="-343699" algn="just">
              <a:lnSpc>
                <a:spcPts val="3820"/>
              </a:lnSpc>
              <a:buFont typeface="Arial"/>
              <a:buChar char="•"/>
            </a:pPr>
            <a:r>
              <a:rPr lang="en-US" sz="3183">
                <a:solidFill>
                  <a:srgbClr val="000000"/>
                </a:solidFill>
                <a:latin typeface="Poppins"/>
                <a:ea typeface="Poppins"/>
                <a:cs typeface="Poppins"/>
                <a:sym typeface="Poppins"/>
              </a:rPr>
              <a:t>Florivaldo Antonio Romera Garcia</a:t>
            </a:r>
          </a:p>
        </p:txBody>
      </p:sp>
      <p:sp>
        <p:nvSpPr>
          <p:cNvPr id="10" name="TextBox 10"/>
          <p:cNvSpPr txBox="1"/>
          <p:nvPr/>
        </p:nvSpPr>
        <p:spPr>
          <a:xfrm>
            <a:off x="1028700" y="1668384"/>
            <a:ext cx="7042060" cy="1252558"/>
          </a:xfrm>
          <a:prstGeom prst="rect">
            <a:avLst/>
          </a:prstGeom>
        </p:spPr>
        <p:txBody>
          <a:bodyPr lIns="0" tIns="0" rIns="0" bIns="0" rtlCol="0" anchor="t">
            <a:spAutoFit/>
          </a:bodyPr>
          <a:lstStyle/>
          <a:p>
            <a:pPr algn="l">
              <a:lnSpc>
                <a:spcPts val="9711"/>
              </a:lnSpc>
              <a:spcBef>
                <a:spcPct val="0"/>
              </a:spcBef>
            </a:pPr>
            <a:r>
              <a:rPr lang="en-US" sz="6936" b="1">
                <a:solidFill>
                  <a:srgbClr val="960000"/>
                </a:solidFill>
                <a:latin typeface="Poppins Ultra-Bold"/>
                <a:ea typeface="Poppins Ultra-Bold"/>
                <a:cs typeface="Poppins Ultra-Bold"/>
                <a:sym typeface="Poppins Ultra-Bold"/>
              </a:rPr>
              <a:t>Participantes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780539" y="4836655"/>
            <a:ext cx="8046256" cy="3952723"/>
          </a:xfrm>
          <a:custGeom>
            <a:avLst/>
            <a:gdLst/>
            <a:ahLst/>
            <a:cxnLst/>
            <a:rect l="l" t="t" r="r" b="b"/>
            <a:pathLst>
              <a:path w="8046256" h="3952723">
                <a:moveTo>
                  <a:pt x="0" y="0"/>
                </a:moveTo>
                <a:lnTo>
                  <a:pt x="8046255" y="0"/>
                </a:lnTo>
                <a:lnTo>
                  <a:pt x="8046255" y="3952724"/>
                </a:lnTo>
                <a:lnTo>
                  <a:pt x="0" y="3952724"/>
                </a:lnTo>
                <a:lnTo>
                  <a:pt x="0" y="0"/>
                </a:lnTo>
                <a:close/>
              </a:path>
            </a:pathLst>
          </a:custGeom>
          <a:blipFill>
            <a:blip r:embed="rId6"/>
            <a:stretch>
              <a:fillRect/>
            </a:stretch>
          </a:blipFill>
        </p:spPr>
        <p:txBody>
          <a:bodyPr/>
          <a:lstStyle/>
          <a:p>
            <a:endParaRPr lang="pt-BR"/>
          </a:p>
        </p:txBody>
      </p:sp>
      <p:sp>
        <p:nvSpPr>
          <p:cNvPr id="7" name="Freeform 7"/>
          <p:cNvSpPr/>
          <p:nvPr/>
        </p:nvSpPr>
        <p:spPr>
          <a:xfrm>
            <a:off x="9144000" y="4836655"/>
            <a:ext cx="8046256" cy="3952723"/>
          </a:xfrm>
          <a:custGeom>
            <a:avLst/>
            <a:gdLst/>
            <a:ahLst/>
            <a:cxnLst/>
            <a:rect l="l" t="t" r="r" b="b"/>
            <a:pathLst>
              <a:path w="8046256" h="3952723">
                <a:moveTo>
                  <a:pt x="0" y="0"/>
                </a:moveTo>
                <a:lnTo>
                  <a:pt x="8046256" y="0"/>
                </a:lnTo>
                <a:lnTo>
                  <a:pt x="8046256" y="3952724"/>
                </a:lnTo>
                <a:lnTo>
                  <a:pt x="0" y="3952724"/>
                </a:lnTo>
                <a:lnTo>
                  <a:pt x="0" y="0"/>
                </a:lnTo>
                <a:close/>
              </a:path>
            </a:pathLst>
          </a:custGeom>
          <a:blipFill>
            <a:blip r:embed="rId7"/>
            <a:stretch>
              <a:fillRect r="-4511" b="-1054"/>
            </a:stretch>
          </a:blipFill>
        </p:spPr>
        <p:txBody>
          <a:bodyPr/>
          <a:lstStyle/>
          <a:p>
            <a:endParaRPr lang="pt-BR"/>
          </a:p>
        </p:txBody>
      </p:sp>
      <p:sp>
        <p:nvSpPr>
          <p:cNvPr id="8" name="TextBox 8"/>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Recurso Comunicação MQTT</a:t>
            </a:r>
          </a:p>
        </p:txBody>
      </p:sp>
      <p:sp>
        <p:nvSpPr>
          <p:cNvPr id="9" name="TextBox 9"/>
          <p:cNvSpPr txBox="1"/>
          <p:nvPr/>
        </p:nvSpPr>
        <p:spPr>
          <a:xfrm>
            <a:off x="706686" y="2750934"/>
            <a:ext cx="16800776" cy="16094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Para integração com plataformas IoT, o CLP suporta o protocolo MQTT, permitindo a troca de informações entre dispositivos de forma eficiente e segura. Isso possibilita o envio de comandos remotos e o monitoramento do sistema em tempo real. Exemplo de uso: </a:t>
            </a:r>
            <a:r>
              <a:rPr lang="en-US" sz="2259" u="sng">
                <a:solidFill>
                  <a:srgbClr val="000000"/>
                </a:solidFill>
                <a:latin typeface="Poppins"/>
                <a:ea typeface="Poppins"/>
                <a:cs typeface="Poppins"/>
                <a:sym typeface="Poppins"/>
                <a:hlinkClick r:id="rId8" tooltip="https://github.com/GuilhermeVeigaPedromilo/CLP_SENAI.git"/>
              </a:rPr>
              <a:t>https://github.com/GuilhermeVeigaPedromilo/CLP_SENAI.git</a:t>
            </a:r>
          </a:p>
          <a:p>
            <a:pPr algn="just">
              <a:lnSpc>
                <a:spcPts val="3163"/>
              </a:lnSpc>
              <a:spcBef>
                <a:spcPct val="0"/>
              </a:spcBef>
            </a:pPr>
            <a:endParaRPr lang="en-US" sz="2259" u="sng">
              <a:solidFill>
                <a:srgbClr val="000000"/>
              </a:solidFill>
              <a:latin typeface="Poppins"/>
              <a:ea typeface="Poppins"/>
              <a:cs typeface="Poppins"/>
              <a:sym typeface="Poppins"/>
              <a:hlinkClick r:id="rId8" tooltip="https://github.com/GuilhermeVeigaPedromilo/CLP_SENAI.gi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TextBox 6"/>
          <p:cNvSpPr txBox="1"/>
          <p:nvPr/>
        </p:nvSpPr>
        <p:spPr>
          <a:xfrm>
            <a:off x="706686" y="1601456"/>
            <a:ext cx="1409828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Conclusão</a:t>
            </a:r>
          </a:p>
        </p:txBody>
      </p:sp>
      <p:sp>
        <p:nvSpPr>
          <p:cNvPr id="7" name="TextBox 7"/>
          <p:cNvSpPr txBox="1"/>
          <p:nvPr/>
        </p:nvSpPr>
        <p:spPr>
          <a:xfrm>
            <a:off x="706686" y="2750934"/>
            <a:ext cx="16800776" cy="360972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O projeto do CLP de baixo custo demonstrou ser uma alternativa viável e eficiente para o ensino técnico em automação industrial, permitindo que alunos tenham contato direto com práticas de controle e programação alinhadas às tecnologias da Indústria 4.0. A utilização do ESP32, aliada à interface web e aos protocolos MQTT e Modbus RTU, proporcionou um sistema funcional, acessível e didático. Apesar dos resultados positivos, ainda existem possibilidades de melhorias, como o aperfeiçoamento da placa de circuito impresso, a otimização do código de controle e a evolução da interface homem-máquina, visando </a:t>
            </a:r>
            <a:r>
              <a:rPr lang="en-US" sz="2259" u="none">
                <a:solidFill>
                  <a:srgbClr val="000000"/>
                </a:solidFill>
                <a:latin typeface="Poppins"/>
                <a:ea typeface="Poppins"/>
                <a:cs typeface="Poppins"/>
                <a:sym typeface="Poppins"/>
              </a:rPr>
              <a:t>t</a:t>
            </a:r>
            <a:r>
              <a:rPr lang="en-US" sz="2259">
                <a:solidFill>
                  <a:srgbClr val="000000"/>
                </a:solidFill>
                <a:latin typeface="Poppins"/>
                <a:ea typeface="Poppins"/>
                <a:cs typeface="Poppins"/>
                <a:sym typeface="Poppins"/>
              </a:rPr>
              <a:t>orná-lo ainda ma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 ro</a:t>
            </a:r>
            <a:r>
              <a:rPr lang="en-US" sz="2259" u="none">
                <a:solidFill>
                  <a:srgbClr val="000000"/>
                </a:solidFill>
                <a:latin typeface="Poppins"/>
                <a:ea typeface="Poppins"/>
                <a:cs typeface="Poppins"/>
                <a:sym typeface="Poppins"/>
              </a:rPr>
              <a:t>b</a:t>
            </a:r>
            <a:r>
              <a:rPr lang="en-US" sz="2259">
                <a:solidFill>
                  <a:srgbClr val="000000"/>
                </a:solidFill>
                <a:latin typeface="Poppins"/>
                <a:ea typeface="Poppins"/>
                <a:cs typeface="Poppins"/>
                <a:sym typeface="Poppins"/>
              </a:rPr>
              <a:t>usto, </a:t>
            </a:r>
            <a:r>
              <a:rPr lang="en-US" sz="2259" u="none">
                <a:solidFill>
                  <a:srgbClr val="000000"/>
                </a:solidFill>
                <a:latin typeface="Poppins"/>
                <a:ea typeface="Poppins"/>
                <a:cs typeface="Poppins"/>
                <a:sym typeface="Poppins"/>
              </a:rPr>
              <a:t>com</a:t>
            </a:r>
            <a:r>
              <a:rPr lang="en-US" sz="2259">
                <a:solidFill>
                  <a:srgbClr val="000000"/>
                </a:solidFill>
                <a:latin typeface="Poppins"/>
                <a:ea typeface="Poppins"/>
                <a:cs typeface="Poppins"/>
                <a:sym typeface="Poppins"/>
              </a:rPr>
              <a:t>pleto e apl</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cáve</a:t>
            </a:r>
            <a:r>
              <a:rPr lang="en-US" sz="2259" u="none">
                <a:solidFill>
                  <a:srgbClr val="000000"/>
                </a:solidFill>
                <a:latin typeface="Poppins"/>
                <a:ea typeface="Poppins"/>
                <a:cs typeface="Poppins"/>
                <a:sym typeface="Poppins"/>
              </a:rPr>
              <a:t>l</a:t>
            </a:r>
            <a:r>
              <a:rPr lang="en-US" sz="2259">
                <a:solidFill>
                  <a:srgbClr val="000000"/>
                </a:solidFill>
                <a:latin typeface="Poppins"/>
                <a:ea typeface="Poppins"/>
                <a:cs typeface="Poppins"/>
                <a:sym typeface="Poppins"/>
              </a:rPr>
              <a:t> a dif</a:t>
            </a:r>
            <a:r>
              <a:rPr lang="en-US" sz="2259" u="none">
                <a:solidFill>
                  <a:srgbClr val="000000"/>
                </a:solidFill>
                <a:latin typeface="Poppins"/>
                <a:ea typeface="Poppins"/>
                <a:cs typeface="Poppins"/>
                <a:sym typeface="Poppins"/>
              </a:rPr>
              <a:t>ere</a:t>
            </a:r>
            <a:r>
              <a:rPr lang="en-US" sz="2259">
                <a:solidFill>
                  <a:srgbClr val="000000"/>
                </a:solidFill>
                <a:latin typeface="Poppins"/>
                <a:ea typeface="Poppins"/>
                <a:cs typeface="Poppins"/>
                <a:sym typeface="Poppins"/>
              </a:rPr>
              <a:t>nt</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s contextos educac</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on</a:t>
            </a:r>
            <a:r>
              <a:rPr lang="en-US" sz="2259" u="none">
                <a:solidFill>
                  <a:srgbClr val="000000"/>
                </a:solidFill>
                <a:latin typeface="Poppins"/>
                <a:ea typeface="Poppins"/>
                <a:cs typeface="Poppins"/>
                <a:sym typeface="Poppins"/>
              </a:rPr>
              <a:t>a</a:t>
            </a:r>
            <a:r>
              <a:rPr lang="en-US" sz="2259">
                <a:solidFill>
                  <a:srgbClr val="000000"/>
                </a:solidFill>
                <a:latin typeface="Poppins"/>
                <a:ea typeface="Poppins"/>
                <a:cs typeface="Poppins"/>
                <a:sym typeface="Poppins"/>
              </a:rPr>
              <a:t>is </a:t>
            </a:r>
            <a:r>
              <a:rPr lang="en-US" sz="2259" u="none">
                <a:solidFill>
                  <a:srgbClr val="000000"/>
                </a:solidFill>
                <a:latin typeface="Poppins"/>
                <a:ea typeface="Poppins"/>
                <a:cs typeface="Poppins"/>
                <a:sym typeface="Poppins"/>
              </a:rPr>
              <a:t>e</a:t>
            </a:r>
            <a:r>
              <a:rPr lang="en-US" sz="2259">
                <a:solidFill>
                  <a:srgbClr val="000000"/>
                </a:solidFill>
                <a:latin typeface="Poppins"/>
                <a:ea typeface="Poppins"/>
                <a:cs typeface="Poppins"/>
                <a:sym typeface="Poppins"/>
              </a:rPr>
              <a:t> in</a:t>
            </a:r>
            <a:r>
              <a:rPr lang="en-US" sz="2259" u="none">
                <a:solidFill>
                  <a:srgbClr val="000000"/>
                </a:solidFill>
                <a:latin typeface="Poppins"/>
                <a:ea typeface="Poppins"/>
                <a:cs typeface="Poppins"/>
                <a:sym typeface="Poppins"/>
              </a:rPr>
              <a:t>d</a:t>
            </a:r>
            <a:r>
              <a:rPr lang="en-US" sz="2259">
                <a:solidFill>
                  <a:srgbClr val="000000"/>
                </a:solidFill>
                <a:latin typeface="Poppins"/>
                <a:ea typeface="Poppins"/>
                <a:cs typeface="Poppins"/>
                <a:sym typeface="Poppins"/>
              </a:rPr>
              <a:t>ust</a:t>
            </a:r>
            <a:r>
              <a:rPr lang="en-US" sz="2259" u="none">
                <a:solidFill>
                  <a:srgbClr val="000000"/>
                </a:solidFill>
                <a:latin typeface="Poppins"/>
                <a:ea typeface="Poppins"/>
                <a:cs typeface="Poppins"/>
                <a:sym typeface="Poppins"/>
              </a:rPr>
              <a:t>r</a:t>
            </a:r>
            <a:r>
              <a:rPr lang="en-US" sz="2259">
                <a:solidFill>
                  <a:srgbClr val="000000"/>
                </a:solidFill>
                <a:latin typeface="Poppins"/>
                <a:ea typeface="Poppins"/>
                <a:cs typeface="Poppins"/>
                <a:sym typeface="Poppins"/>
              </a:rPr>
              <a:t>ia</a:t>
            </a:r>
            <a:r>
              <a:rPr lang="en-US" sz="2259" u="none">
                <a:solidFill>
                  <a:srgbClr val="000000"/>
                </a:solidFill>
                <a:latin typeface="Poppins"/>
                <a:ea typeface="Poppins"/>
                <a:cs typeface="Poppins"/>
                <a:sym typeface="Poppins"/>
              </a:rPr>
              <a:t>i</a:t>
            </a:r>
            <a:r>
              <a:rPr lang="en-US" sz="2259">
                <a:solidFill>
                  <a:srgbClr val="000000"/>
                </a:solidFill>
                <a:latin typeface="Poppins"/>
                <a:ea typeface="Poppins"/>
                <a:cs typeface="Poppins"/>
                <a:sym typeface="Poppins"/>
              </a:rPr>
              <a:t>s</a:t>
            </a:r>
            <a:r>
              <a:rPr lang="en-US" sz="2259" u="none">
                <a:solidFill>
                  <a:srgbClr val="000000"/>
                </a:solidFill>
                <a:latin typeface="Poppins"/>
                <a:ea typeface="Poppins"/>
                <a:cs typeface="Poppins"/>
                <a:sym typeface="Poppins"/>
              </a:rPr>
              <a:t>.</a:t>
            </a:r>
          </a:p>
          <a:p>
            <a:pPr algn="just">
              <a:lnSpc>
                <a:spcPts val="3163"/>
              </a:lnSpc>
              <a:spcBef>
                <a:spcPct val="0"/>
              </a:spcBef>
            </a:pPr>
            <a:endParaRPr lang="en-US" sz="2259" u="none">
              <a:solidFill>
                <a:srgbClr val="000000"/>
              </a:solidFill>
              <a:latin typeface="Poppins"/>
              <a:ea typeface="Poppins"/>
              <a:cs typeface="Poppins"/>
              <a:sym typeface="Poppins"/>
            </a:endParaRPr>
          </a:p>
          <a:p>
            <a:pPr marL="487933" lvl="1" indent="-243967" algn="just">
              <a:lnSpc>
                <a:spcPts val="3163"/>
              </a:lnSpc>
              <a:buFont typeface="Arial"/>
              <a:buChar char="•"/>
            </a:pPr>
            <a:r>
              <a:rPr lang="en-US" sz="2259">
                <a:solidFill>
                  <a:srgbClr val="000000"/>
                </a:solidFill>
                <a:latin typeface="Poppins"/>
                <a:ea typeface="Poppins"/>
                <a:cs typeface="Poppins"/>
                <a:sym typeface="Poppins"/>
              </a:rPr>
              <a:t>Projeto completo, documentos e vídeos em: </a:t>
            </a:r>
            <a:r>
              <a:rPr lang="en-US" sz="2259" u="sng">
                <a:solidFill>
                  <a:srgbClr val="000000"/>
                </a:solidFill>
                <a:latin typeface="Poppins"/>
                <a:ea typeface="Poppins"/>
                <a:cs typeface="Poppins"/>
                <a:sym typeface="Poppins"/>
                <a:hlinkClick r:id="rId6" tooltip="https://github.com/GuilhermeVeigaPedromilo/CLP_SENAI"/>
              </a:rPr>
              <a:t>https://github.com/GuilhermeVeigaPedromilo/CLP_SENAI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pic>
          <p:nvPicPr>
            <p:cNvPr id="3" name="Picture 3"/>
            <p:cNvPicPr>
              <a:picLocks noChangeAspect="1"/>
            </p:cNvPicPr>
            <p:nvPr/>
          </p:nvPicPr>
          <p:blipFill>
            <a:blip r:embed="rId2"/>
            <a:srcRect l="21821" r="11511"/>
            <a:stretch>
              <a:fillRect/>
            </a:stretch>
          </p:blipFill>
          <p:spPr>
            <a:xfrm>
              <a:off x="0" y="0"/>
              <a:ext cx="12192000" cy="13716000"/>
            </a:xfrm>
            <a:prstGeom prst="rect">
              <a:avLst/>
            </a:prstGeom>
          </p:spPr>
        </p:pic>
      </p:grpSp>
      <p:grpSp>
        <p:nvGrpSpPr>
          <p:cNvPr id="4" name="Group 4"/>
          <p:cNvGrpSpPr/>
          <p:nvPr/>
        </p:nvGrpSpPr>
        <p:grpSpPr>
          <a:xfrm rot="8482805">
            <a:off x="7301819" y="-1736330"/>
            <a:ext cx="3351947" cy="4379102"/>
            <a:chOff x="0" y="0"/>
            <a:chExt cx="544382" cy="711200"/>
          </a:xfrm>
        </p:grpSpPr>
        <p:sp>
          <p:nvSpPr>
            <p:cNvPr id="5" name="Freeform 5"/>
            <p:cNvSpPr/>
            <p:nvPr/>
          </p:nvSpPr>
          <p:spPr>
            <a:xfrm>
              <a:off x="0" y="0"/>
              <a:ext cx="544382" cy="711200"/>
            </a:xfrm>
            <a:custGeom>
              <a:avLst/>
              <a:gdLst/>
              <a:ahLst/>
              <a:cxnLst/>
              <a:rect l="l" t="t" r="r" b="b"/>
              <a:pathLst>
                <a:path w="544382" h="711200">
                  <a:moveTo>
                    <a:pt x="272191" y="0"/>
                  </a:moveTo>
                  <a:lnTo>
                    <a:pt x="544382" y="711200"/>
                  </a:lnTo>
                  <a:lnTo>
                    <a:pt x="0" y="711200"/>
                  </a:lnTo>
                  <a:lnTo>
                    <a:pt x="272191" y="0"/>
                  </a:lnTo>
                  <a:close/>
                </a:path>
              </a:pathLst>
            </a:custGeom>
            <a:solidFill>
              <a:srgbClr val="D12020"/>
            </a:solidFill>
          </p:spPr>
          <p:txBody>
            <a:bodyPr/>
            <a:lstStyle/>
            <a:p>
              <a:endParaRPr lang="pt-BR"/>
            </a:p>
          </p:txBody>
        </p:sp>
        <p:sp>
          <p:nvSpPr>
            <p:cNvPr id="6" name="TextBox 6"/>
            <p:cNvSpPr txBox="1"/>
            <p:nvPr/>
          </p:nvSpPr>
          <p:spPr>
            <a:xfrm>
              <a:off x="85060" y="273050"/>
              <a:ext cx="374263" cy="3873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8618961">
            <a:off x="9627345" y="2594523"/>
            <a:ext cx="2744279" cy="9097809"/>
            <a:chOff x="0" y="0"/>
            <a:chExt cx="445692" cy="1477554"/>
          </a:xfrm>
        </p:grpSpPr>
        <p:sp>
          <p:nvSpPr>
            <p:cNvPr id="8" name="Freeform 8"/>
            <p:cNvSpPr/>
            <p:nvPr/>
          </p:nvSpPr>
          <p:spPr>
            <a:xfrm>
              <a:off x="0" y="0"/>
              <a:ext cx="445692" cy="1477554"/>
            </a:xfrm>
            <a:custGeom>
              <a:avLst/>
              <a:gdLst/>
              <a:ahLst/>
              <a:cxnLst/>
              <a:rect l="l" t="t" r="r" b="b"/>
              <a:pathLst>
                <a:path w="445692" h="1477554">
                  <a:moveTo>
                    <a:pt x="222846" y="0"/>
                  </a:moveTo>
                  <a:lnTo>
                    <a:pt x="445692" y="1477554"/>
                  </a:lnTo>
                  <a:lnTo>
                    <a:pt x="0" y="1477554"/>
                  </a:lnTo>
                  <a:lnTo>
                    <a:pt x="222846" y="0"/>
                  </a:lnTo>
                  <a:close/>
                </a:path>
              </a:pathLst>
            </a:custGeom>
            <a:solidFill>
              <a:srgbClr val="890A0A"/>
            </a:solidFill>
          </p:spPr>
          <p:txBody>
            <a:bodyPr/>
            <a:lstStyle/>
            <a:p>
              <a:endParaRPr lang="pt-BR"/>
            </a:p>
          </p:txBody>
        </p:sp>
        <p:sp>
          <p:nvSpPr>
            <p:cNvPr id="9" name="TextBox 9"/>
            <p:cNvSpPr txBox="1"/>
            <p:nvPr/>
          </p:nvSpPr>
          <p:spPr>
            <a:xfrm>
              <a:off x="69639" y="628857"/>
              <a:ext cx="306413" cy="743157"/>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8937951">
            <a:off x="6618389" y="1102392"/>
            <a:ext cx="2744279" cy="4584611"/>
            <a:chOff x="0" y="0"/>
            <a:chExt cx="445692" cy="744576"/>
          </a:xfrm>
        </p:grpSpPr>
        <p:sp>
          <p:nvSpPr>
            <p:cNvPr id="11" name="Freeform 11"/>
            <p:cNvSpPr/>
            <p:nvPr/>
          </p:nvSpPr>
          <p:spPr>
            <a:xfrm>
              <a:off x="0" y="0"/>
              <a:ext cx="445692" cy="744576"/>
            </a:xfrm>
            <a:custGeom>
              <a:avLst/>
              <a:gdLst/>
              <a:ahLst/>
              <a:cxnLst/>
              <a:rect l="l" t="t" r="r" b="b"/>
              <a:pathLst>
                <a:path w="445692" h="744576">
                  <a:moveTo>
                    <a:pt x="222846" y="0"/>
                  </a:moveTo>
                  <a:lnTo>
                    <a:pt x="445692" y="744576"/>
                  </a:lnTo>
                  <a:lnTo>
                    <a:pt x="0" y="744576"/>
                  </a:lnTo>
                  <a:lnTo>
                    <a:pt x="222846" y="0"/>
                  </a:lnTo>
                  <a:close/>
                </a:path>
              </a:pathLst>
            </a:custGeom>
            <a:solidFill>
              <a:srgbClr val="890A0A"/>
            </a:solidFill>
          </p:spPr>
          <p:txBody>
            <a:bodyPr/>
            <a:lstStyle/>
            <a:p>
              <a:endParaRPr lang="pt-BR"/>
            </a:p>
          </p:txBody>
        </p:sp>
        <p:sp>
          <p:nvSpPr>
            <p:cNvPr id="12" name="TextBox 12"/>
            <p:cNvSpPr txBox="1"/>
            <p:nvPr/>
          </p:nvSpPr>
          <p:spPr>
            <a:xfrm>
              <a:off x="69639" y="288546"/>
              <a:ext cx="306413" cy="402846"/>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686963" y="5336728"/>
            <a:ext cx="5846314" cy="6265544"/>
            <a:chOff x="0" y="0"/>
            <a:chExt cx="528682" cy="566593"/>
          </a:xfrm>
        </p:grpSpPr>
        <p:sp>
          <p:nvSpPr>
            <p:cNvPr id="14" name="Freeform 14"/>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D12020"/>
            </a:solidFill>
          </p:spPr>
          <p:txBody>
            <a:bodyPr/>
            <a:lstStyle/>
            <a:p>
              <a:endParaRPr lang="pt-BR"/>
            </a:p>
          </p:txBody>
        </p:sp>
        <p:sp>
          <p:nvSpPr>
            <p:cNvPr id="15" name="TextBox 15"/>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637069">
            <a:off x="16296335" y="4522695"/>
            <a:ext cx="5846314" cy="6265544"/>
            <a:chOff x="0" y="0"/>
            <a:chExt cx="528682" cy="566593"/>
          </a:xfrm>
        </p:grpSpPr>
        <p:sp>
          <p:nvSpPr>
            <p:cNvPr id="17" name="Freeform 17"/>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18" name="TextBox 18"/>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684127">
            <a:off x="7290270" y="5573523"/>
            <a:ext cx="5846314" cy="6265544"/>
            <a:chOff x="0" y="0"/>
            <a:chExt cx="528682" cy="566593"/>
          </a:xfrm>
        </p:grpSpPr>
        <p:sp>
          <p:nvSpPr>
            <p:cNvPr id="20" name="Freeform 20"/>
            <p:cNvSpPr/>
            <p:nvPr/>
          </p:nvSpPr>
          <p:spPr>
            <a:xfrm>
              <a:off x="0" y="0"/>
              <a:ext cx="528682" cy="566593"/>
            </a:xfrm>
            <a:custGeom>
              <a:avLst/>
              <a:gdLst/>
              <a:ahLst/>
              <a:cxnLst/>
              <a:rect l="l" t="t" r="r" b="b"/>
              <a:pathLst>
                <a:path w="528682" h="566593">
                  <a:moveTo>
                    <a:pt x="264341" y="0"/>
                  </a:moveTo>
                  <a:lnTo>
                    <a:pt x="528682" y="566593"/>
                  </a:lnTo>
                  <a:lnTo>
                    <a:pt x="0" y="566593"/>
                  </a:lnTo>
                  <a:lnTo>
                    <a:pt x="264341" y="0"/>
                  </a:lnTo>
                  <a:close/>
                </a:path>
              </a:pathLst>
            </a:custGeom>
            <a:solidFill>
              <a:srgbClr val="890A0A"/>
            </a:solidFill>
          </p:spPr>
          <p:txBody>
            <a:bodyPr/>
            <a:lstStyle/>
            <a:p>
              <a:endParaRPr lang="pt-BR"/>
            </a:p>
          </p:txBody>
        </p:sp>
        <p:sp>
          <p:nvSpPr>
            <p:cNvPr id="21" name="TextBox 21"/>
            <p:cNvSpPr txBox="1"/>
            <p:nvPr/>
          </p:nvSpPr>
          <p:spPr>
            <a:xfrm>
              <a:off x="82607" y="205911"/>
              <a:ext cx="363469" cy="320211"/>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8283282">
            <a:off x="9406166" y="3289232"/>
            <a:ext cx="2744279" cy="8820857"/>
            <a:chOff x="0" y="0"/>
            <a:chExt cx="445692" cy="1432575"/>
          </a:xfrm>
        </p:grpSpPr>
        <p:sp>
          <p:nvSpPr>
            <p:cNvPr id="23" name="Freeform 23"/>
            <p:cNvSpPr/>
            <p:nvPr/>
          </p:nvSpPr>
          <p:spPr>
            <a:xfrm>
              <a:off x="0" y="0"/>
              <a:ext cx="445692" cy="1432575"/>
            </a:xfrm>
            <a:custGeom>
              <a:avLst/>
              <a:gdLst/>
              <a:ahLst/>
              <a:cxnLst/>
              <a:rect l="l" t="t" r="r" b="b"/>
              <a:pathLst>
                <a:path w="445692" h="1432575">
                  <a:moveTo>
                    <a:pt x="222846" y="0"/>
                  </a:moveTo>
                  <a:lnTo>
                    <a:pt x="445692" y="1432575"/>
                  </a:lnTo>
                  <a:lnTo>
                    <a:pt x="0" y="1432575"/>
                  </a:lnTo>
                  <a:lnTo>
                    <a:pt x="222846" y="0"/>
                  </a:lnTo>
                  <a:close/>
                </a:path>
              </a:pathLst>
            </a:custGeom>
            <a:solidFill>
              <a:srgbClr val="D12020"/>
            </a:solidFill>
          </p:spPr>
          <p:txBody>
            <a:bodyPr/>
            <a:lstStyle/>
            <a:p>
              <a:endParaRPr lang="pt-BR"/>
            </a:p>
          </p:txBody>
        </p:sp>
        <p:sp>
          <p:nvSpPr>
            <p:cNvPr id="24" name="TextBox 24"/>
            <p:cNvSpPr txBox="1"/>
            <p:nvPr/>
          </p:nvSpPr>
          <p:spPr>
            <a:xfrm>
              <a:off x="69639" y="607974"/>
              <a:ext cx="306413" cy="722274"/>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630955" y="3513409"/>
            <a:ext cx="6178754" cy="1444749"/>
          </a:xfrm>
          <a:prstGeom prst="rect">
            <a:avLst/>
          </a:prstGeom>
        </p:spPr>
        <p:txBody>
          <a:bodyPr lIns="0" tIns="0" rIns="0" bIns="0" rtlCol="0" anchor="t">
            <a:spAutoFit/>
          </a:bodyPr>
          <a:lstStyle/>
          <a:p>
            <a:pPr algn="l">
              <a:lnSpc>
                <a:spcPts val="10508"/>
              </a:lnSpc>
            </a:pPr>
            <a:r>
              <a:rPr lang="en-US" sz="9299">
                <a:solidFill>
                  <a:srgbClr val="D12020"/>
                </a:solidFill>
                <a:latin typeface="Poppins"/>
                <a:ea typeface="Poppins"/>
                <a:cs typeface="Poppins"/>
                <a:sym typeface="Poppins"/>
              </a:rPr>
              <a:t>OBRIGADO</a:t>
            </a:r>
          </a:p>
        </p:txBody>
      </p:sp>
      <p:sp>
        <p:nvSpPr>
          <p:cNvPr id="26" name="TextBox 26"/>
          <p:cNvSpPr txBox="1"/>
          <p:nvPr/>
        </p:nvSpPr>
        <p:spPr>
          <a:xfrm>
            <a:off x="630955" y="4658120"/>
            <a:ext cx="6178754" cy="523875"/>
          </a:xfrm>
          <a:prstGeom prst="rect">
            <a:avLst/>
          </a:prstGeom>
        </p:spPr>
        <p:txBody>
          <a:bodyPr lIns="0" tIns="0" rIns="0" bIns="0" rtlCol="0" anchor="t">
            <a:spAutoFit/>
          </a:bodyPr>
          <a:lstStyle/>
          <a:p>
            <a:pPr algn="l">
              <a:lnSpc>
                <a:spcPts val="4199"/>
              </a:lnSpc>
            </a:pPr>
            <a:r>
              <a:rPr lang="en-US" sz="2999" b="1" spc="1076">
                <a:solidFill>
                  <a:srgbClr val="000000"/>
                </a:solidFill>
                <a:latin typeface="Poppins Bold"/>
                <a:ea typeface="Poppins Bold"/>
                <a:cs typeface="Poppins Bold"/>
                <a:sym typeface="Poppins Bold"/>
              </a:rPr>
              <a:t>POR SUA ATENÇÃO</a:t>
            </a:r>
          </a:p>
        </p:txBody>
      </p:sp>
      <p:sp>
        <p:nvSpPr>
          <p:cNvPr id="27" name="Freeform 2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3"/>
            <a:stretch>
              <a:fillRect/>
            </a:stretch>
          </a:blipFill>
        </p:spPr>
        <p:txBody>
          <a:bodyPr/>
          <a:lstStyle/>
          <a:p>
            <a:endParaRPr lang="pt-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9999"/>
            </a:blip>
            <a:stretch>
              <a:fillRect t="-13974" b="-19359"/>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0" y="3616354"/>
            <a:ext cx="5989593" cy="4821622"/>
          </a:xfrm>
          <a:custGeom>
            <a:avLst/>
            <a:gdLst/>
            <a:ahLst/>
            <a:cxnLst/>
            <a:rect l="l" t="t" r="r" b="b"/>
            <a:pathLst>
              <a:path w="5989593" h="4821622">
                <a:moveTo>
                  <a:pt x="0" y="0"/>
                </a:moveTo>
                <a:lnTo>
                  <a:pt x="5989593" y="0"/>
                </a:lnTo>
                <a:lnTo>
                  <a:pt x="5989593" y="4821622"/>
                </a:lnTo>
                <a:lnTo>
                  <a:pt x="0" y="4821622"/>
                </a:lnTo>
                <a:lnTo>
                  <a:pt x="0" y="0"/>
                </a:lnTo>
                <a:close/>
              </a:path>
            </a:pathLst>
          </a:custGeom>
          <a:blipFill>
            <a:blip r:embed="rId3"/>
            <a:stretch>
              <a:fillRect/>
            </a:stretch>
          </a:blipFill>
        </p:spPr>
        <p:txBody>
          <a:bodyPr/>
          <a:lstStyle/>
          <a:p>
            <a:endParaRPr lang="pt-BR"/>
          </a:p>
        </p:txBody>
      </p:sp>
      <p:sp>
        <p:nvSpPr>
          <p:cNvPr id="7" name="TextBox 7"/>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Problemática</a:t>
            </a:r>
          </a:p>
        </p:txBody>
      </p:sp>
      <p:sp>
        <p:nvSpPr>
          <p:cNvPr id="8" name="TextBox 8"/>
          <p:cNvSpPr txBox="1"/>
          <p:nvPr/>
        </p:nvSpPr>
        <p:spPr>
          <a:xfrm>
            <a:off x="8104971" y="3255020"/>
            <a:ext cx="9140569" cy="30934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O avanço da automação industrial e da Indústria 4.0 tem gerado uma crescente necessidade de profissionais capacitados no desenvolvimento e operação de sistemas de controle e instrumentação. Dentro desse contexto, os Controladores Lógicos Programáveis (CLPs) desempenham um papel crucial, sendo amplamente utilizados na automação de processos, máquinas e linhas de produção. Um CLP permite a execução de lógica de controle para tomadas de decisão automáticas, garantindo eficiência e confiabilidade nos processos produtivos.</a:t>
            </a:r>
          </a:p>
        </p:txBody>
      </p:sp>
      <p:sp>
        <p:nvSpPr>
          <p:cNvPr id="9" name="TextBox 9"/>
          <p:cNvSpPr txBox="1"/>
          <p:nvPr/>
        </p:nvSpPr>
        <p:spPr>
          <a:xfrm>
            <a:off x="8104971" y="7232221"/>
            <a:ext cx="9140569" cy="2064787"/>
          </a:xfrm>
          <a:prstGeom prst="rect">
            <a:avLst/>
          </a:prstGeom>
        </p:spPr>
        <p:txBody>
          <a:bodyPr lIns="0" tIns="0" rIns="0" bIns="0" rtlCol="0" anchor="t">
            <a:spAutoFit/>
          </a:bodyPr>
          <a:lstStyle/>
          <a:p>
            <a:pPr algn="just">
              <a:lnSpc>
                <a:spcPts val="2742"/>
              </a:lnSpc>
              <a:spcBef>
                <a:spcPct val="0"/>
              </a:spcBef>
            </a:pPr>
            <a:r>
              <a:rPr lang="en-US" sz="1959">
                <a:solidFill>
                  <a:srgbClr val="000000"/>
                </a:solidFill>
                <a:latin typeface="Poppins"/>
                <a:ea typeface="Poppins"/>
                <a:cs typeface="Poppins"/>
                <a:sym typeface="Poppins"/>
              </a:rPr>
              <a:t>A crescente necessidade de qualificação profissional na área de automação industrial exige que estudantes tenham contato direto com equipamentos modernos utilizados no setor. No entanto, os elevados custos dos CLPs industriais dificultam sua adoção em instituições de ensino técnico, limitando a formação prática dos alunos. </a:t>
            </a:r>
          </a:p>
          <a:p>
            <a:pPr algn="just">
              <a:lnSpc>
                <a:spcPts val="2742"/>
              </a:lnSpc>
              <a:spcBef>
                <a:spcPct val="0"/>
              </a:spcBef>
            </a:pPr>
            <a:endParaRPr lang="en-US" sz="1959">
              <a:solidFill>
                <a:srgbClr val="000000"/>
              </a:solidFill>
              <a:latin typeface="Poppins"/>
              <a:ea typeface="Poppins"/>
              <a:cs typeface="Poppins"/>
              <a:sym typeface="Poppins"/>
            </a:endParaRPr>
          </a:p>
        </p:txBody>
      </p:sp>
      <p:sp>
        <p:nvSpPr>
          <p:cNvPr id="10" name="TextBox 10"/>
          <p:cNvSpPr txBox="1"/>
          <p:nvPr/>
        </p:nvSpPr>
        <p:spPr>
          <a:xfrm>
            <a:off x="8104971" y="2851441"/>
            <a:ext cx="9140569"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Cenário Atual</a:t>
            </a:r>
          </a:p>
        </p:txBody>
      </p:sp>
      <p:sp>
        <p:nvSpPr>
          <p:cNvPr id="11" name="TextBox 11"/>
          <p:cNvSpPr txBox="1"/>
          <p:nvPr/>
        </p:nvSpPr>
        <p:spPr>
          <a:xfrm>
            <a:off x="8104971" y="6672993"/>
            <a:ext cx="9515701" cy="454453"/>
          </a:xfrm>
          <a:prstGeom prst="rect">
            <a:avLst/>
          </a:prstGeom>
        </p:spPr>
        <p:txBody>
          <a:bodyPr lIns="0" tIns="0" rIns="0" bIns="0" rtlCol="0" anchor="t">
            <a:spAutoFit/>
          </a:bodyPr>
          <a:lstStyle/>
          <a:p>
            <a:pPr algn="l">
              <a:lnSpc>
                <a:spcPts val="3610"/>
              </a:lnSpc>
              <a:spcBef>
                <a:spcPct val="0"/>
              </a:spcBef>
            </a:pPr>
            <a:r>
              <a:rPr lang="en-US" sz="2578" b="1">
                <a:solidFill>
                  <a:srgbClr val="960000"/>
                </a:solidFill>
                <a:latin typeface="Poppins Bold"/>
                <a:ea typeface="Poppins Bold"/>
                <a:cs typeface="Poppins Bold"/>
                <a:sym typeface="Poppins Bold"/>
              </a:rPr>
              <a:t>Problema</a:t>
            </a:r>
          </a:p>
        </p:txBody>
      </p:sp>
      <p:sp>
        <p:nvSpPr>
          <p:cNvPr id="12" name="Freeform 12"/>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81792" y="1306340"/>
            <a:ext cx="14005816" cy="10520875"/>
          </a:xfrm>
          <a:custGeom>
            <a:avLst/>
            <a:gdLst/>
            <a:ahLst/>
            <a:cxnLst/>
            <a:rect l="l" t="t" r="r" b="b"/>
            <a:pathLst>
              <a:path w="14005816" h="10520875">
                <a:moveTo>
                  <a:pt x="0" y="0"/>
                </a:moveTo>
                <a:lnTo>
                  <a:pt x="14005816" y="0"/>
                </a:lnTo>
                <a:lnTo>
                  <a:pt x="14005816" y="10520875"/>
                </a:lnTo>
                <a:lnTo>
                  <a:pt x="0" y="10520875"/>
                </a:lnTo>
                <a:lnTo>
                  <a:pt x="0" y="0"/>
                </a:lnTo>
                <a:close/>
              </a:path>
            </a:pathLst>
          </a:custGeom>
          <a:blipFill>
            <a:blip r:embed="rId2">
              <a:alphaModFix amt="57000"/>
            </a:blip>
            <a:stretch>
              <a:fillRect l="-6373" r="-6373"/>
            </a:stretch>
          </a:blipFill>
        </p:spPr>
        <p:txBody>
          <a:bodyPr/>
          <a:lstStyle/>
          <a:p>
            <a:endParaRPr lang="pt-BR"/>
          </a:p>
        </p:txBody>
      </p:sp>
      <p:grpSp>
        <p:nvGrpSpPr>
          <p:cNvPr id="3" name="Group 3"/>
          <p:cNvGrpSpPr/>
          <p:nvPr/>
        </p:nvGrpSpPr>
        <p:grpSpPr>
          <a:xfrm rot="5400000">
            <a:off x="712684" y="2205431"/>
            <a:ext cx="6176597" cy="7601966"/>
            <a:chOff x="0" y="0"/>
            <a:chExt cx="660400" cy="812800"/>
          </a:xfrm>
        </p:grpSpPr>
        <p:sp>
          <p:nvSpPr>
            <p:cNvPr id="4" name="Freeform 4"/>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960000"/>
            </a:solidFill>
          </p:spPr>
          <p:txBody>
            <a:bodyPr/>
            <a:lstStyle/>
            <a:p>
              <a:endParaRPr lang="pt-BR"/>
            </a:p>
          </p:txBody>
        </p:sp>
        <p:sp>
          <p:nvSpPr>
            <p:cNvPr id="5" name="TextBox 5"/>
            <p:cNvSpPr txBox="1"/>
            <p:nvPr/>
          </p:nvSpPr>
          <p:spPr>
            <a:xfrm>
              <a:off x="0" y="69850"/>
              <a:ext cx="660400" cy="742950"/>
            </a:xfrm>
            <a:prstGeom prst="rect">
              <a:avLst/>
            </a:prstGeom>
          </p:spPr>
          <p:txBody>
            <a:bodyPr lIns="50800" tIns="50800" rIns="50800" bIns="50800" rtlCol="0" anchor="ctr"/>
            <a:lstStyle/>
            <a:p>
              <a:pPr algn="ctr">
                <a:lnSpc>
                  <a:spcPts val="3262"/>
                </a:lnSpc>
              </a:pPr>
              <a:endParaRPr/>
            </a:p>
          </p:txBody>
        </p:sp>
      </p:grpSp>
      <p:sp>
        <p:nvSpPr>
          <p:cNvPr id="6" name="Freeform 6"/>
          <p:cNvSpPr/>
          <p:nvPr/>
        </p:nvSpPr>
        <p:spPr>
          <a:xfrm>
            <a:off x="1720174" y="3949014"/>
            <a:ext cx="4161618" cy="4114800"/>
          </a:xfrm>
          <a:custGeom>
            <a:avLst/>
            <a:gdLst/>
            <a:ahLst/>
            <a:cxnLst/>
            <a:rect l="l" t="t" r="r" b="b"/>
            <a:pathLst>
              <a:path w="4161618" h="4114800">
                <a:moveTo>
                  <a:pt x="0" y="0"/>
                </a:moveTo>
                <a:lnTo>
                  <a:pt x="4161618" y="0"/>
                </a:lnTo>
                <a:lnTo>
                  <a:pt x="4161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TextBox 7"/>
          <p:cNvSpPr txBox="1"/>
          <p:nvPr/>
        </p:nvSpPr>
        <p:spPr>
          <a:xfrm>
            <a:off x="7805902" y="2910906"/>
            <a:ext cx="9140569" cy="2009542"/>
          </a:xfrm>
          <a:prstGeom prst="rect">
            <a:avLst/>
          </a:prstGeom>
        </p:spPr>
        <p:txBody>
          <a:bodyPr lIns="0" tIns="0" rIns="0" bIns="0" rtlCol="0" anchor="t">
            <a:spAutoFit/>
          </a:bodyPr>
          <a:lstStyle/>
          <a:p>
            <a:pPr algn="just">
              <a:lnSpc>
                <a:spcPts val="3162"/>
              </a:lnSpc>
              <a:spcBef>
                <a:spcPct val="0"/>
              </a:spcBef>
            </a:pPr>
            <a:r>
              <a:rPr lang="en-US" sz="2259">
                <a:solidFill>
                  <a:srgbClr val="000000"/>
                </a:solidFill>
                <a:latin typeface="Poppins"/>
                <a:ea typeface="Poppins"/>
                <a:cs typeface="Poppins"/>
                <a:sym typeface="Poppins"/>
              </a:rPr>
              <a:t>Desenvolver um sistema de Controlador Lógico Programável (CLP) baseado no microcontrolador ESP32, voltado para automação de processos industriais de aprendizado, proporcionando uma alternativa acessível para o ensino técnico em automação industrial.</a:t>
            </a:r>
          </a:p>
        </p:txBody>
      </p:sp>
      <p:sp>
        <p:nvSpPr>
          <p:cNvPr id="8" name="Freeform 8"/>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9" name="TextBox 9"/>
          <p:cNvSpPr txBox="1"/>
          <p:nvPr/>
        </p:nvSpPr>
        <p:spPr>
          <a:xfrm>
            <a:off x="706686" y="1281649"/>
            <a:ext cx="13554404" cy="1057275"/>
          </a:xfrm>
          <a:prstGeom prst="rect">
            <a:avLst/>
          </a:prstGeom>
        </p:spPr>
        <p:txBody>
          <a:bodyPr lIns="0" tIns="0" rIns="0" bIns="0" rtlCol="0" anchor="t">
            <a:spAutoFit/>
          </a:bodyPr>
          <a:lstStyle/>
          <a:p>
            <a:pPr algn="l">
              <a:lnSpc>
                <a:spcPts val="7870"/>
              </a:lnSpc>
            </a:pPr>
            <a:r>
              <a:rPr lang="en-US" sz="6558" b="1">
                <a:solidFill>
                  <a:srgbClr val="960000"/>
                </a:solidFill>
                <a:latin typeface="Poppins Bold"/>
                <a:ea typeface="Poppins Bold"/>
                <a:cs typeface="Poppins Bold"/>
                <a:sym typeface="Poppins Bold"/>
              </a:rPr>
              <a:t>Apresentação da Ideia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7465" y="3686681"/>
            <a:ext cx="4632795" cy="2634746"/>
            <a:chOff x="0" y="0"/>
            <a:chExt cx="714592" cy="406400"/>
          </a:xfrm>
        </p:grpSpPr>
        <p:sp>
          <p:nvSpPr>
            <p:cNvPr id="3" name="Freeform 3"/>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4" name="TextBox 4"/>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5035526" y="3686681"/>
            <a:ext cx="4632795" cy="2634746"/>
            <a:chOff x="0" y="0"/>
            <a:chExt cx="714592" cy="406400"/>
          </a:xfrm>
        </p:grpSpPr>
        <p:sp>
          <p:nvSpPr>
            <p:cNvPr id="6" name="Freeform 6"/>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7" name="TextBox 7"/>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8" name="Group 8"/>
          <p:cNvGrpSpPr/>
          <p:nvPr/>
        </p:nvGrpSpPr>
        <p:grpSpPr>
          <a:xfrm>
            <a:off x="8600981" y="3686681"/>
            <a:ext cx="4632795" cy="2634746"/>
            <a:chOff x="0" y="0"/>
            <a:chExt cx="714592" cy="406400"/>
          </a:xfrm>
        </p:grpSpPr>
        <p:sp>
          <p:nvSpPr>
            <p:cNvPr id="9" name="Freeform 9"/>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960000"/>
            </a:solidFill>
          </p:spPr>
          <p:txBody>
            <a:bodyPr/>
            <a:lstStyle/>
            <a:p>
              <a:endParaRPr lang="pt-BR"/>
            </a:p>
          </p:txBody>
        </p:sp>
        <p:sp>
          <p:nvSpPr>
            <p:cNvPr id="10" name="TextBox 10"/>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grpSp>
        <p:nvGrpSpPr>
          <p:cNvPr id="11" name="Group 11"/>
          <p:cNvGrpSpPr/>
          <p:nvPr/>
        </p:nvGrpSpPr>
        <p:grpSpPr>
          <a:xfrm>
            <a:off x="12147739" y="3686681"/>
            <a:ext cx="4632795" cy="2634746"/>
            <a:chOff x="0" y="0"/>
            <a:chExt cx="714592" cy="406400"/>
          </a:xfrm>
        </p:grpSpPr>
        <p:sp>
          <p:nvSpPr>
            <p:cNvPr id="12" name="Freeform 12"/>
            <p:cNvSpPr/>
            <p:nvPr/>
          </p:nvSpPr>
          <p:spPr>
            <a:xfrm>
              <a:off x="0" y="0"/>
              <a:ext cx="714592" cy="406400"/>
            </a:xfrm>
            <a:custGeom>
              <a:avLst/>
              <a:gdLst/>
              <a:ahLst/>
              <a:cxnLst/>
              <a:rect l="l" t="t" r="r" b="b"/>
              <a:pathLst>
                <a:path w="714592" h="406400">
                  <a:moveTo>
                    <a:pt x="0" y="0"/>
                  </a:moveTo>
                  <a:lnTo>
                    <a:pt x="511392" y="0"/>
                  </a:lnTo>
                  <a:lnTo>
                    <a:pt x="714592" y="203200"/>
                  </a:lnTo>
                  <a:lnTo>
                    <a:pt x="511392" y="406400"/>
                  </a:lnTo>
                  <a:lnTo>
                    <a:pt x="0" y="406400"/>
                  </a:lnTo>
                  <a:lnTo>
                    <a:pt x="203200" y="203200"/>
                  </a:lnTo>
                  <a:lnTo>
                    <a:pt x="0" y="0"/>
                  </a:lnTo>
                  <a:close/>
                </a:path>
              </a:pathLst>
            </a:custGeom>
            <a:solidFill>
              <a:srgbClr val="CD0A0A"/>
            </a:solidFill>
          </p:spPr>
          <p:txBody>
            <a:bodyPr/>
            <a:lstStyle/>
            <a:p>
              <a:endParaRPr lang="pt-BR"/>
            </a:p>
          </p:txBody>
        </p:sp>
        <p:sp>
          <p:nvSpPr>
            <p:cNvPr id="13" name="TextBox 13"/>
            <p:cNvSpPr txBox="1"/>
            <p:nvPr/>
          </p:nvSpPr>
          <p:spPr>
            <a:xfrm>
              <a:off x="177800" y="-57150"/>
              <a:ext cx="460592" cy="463550"/>
            </a:xfrm>
            <a:prstGeom prst="rect">
              <a:avLst/>
            </a:prstGeom>
          </p:spPr>
          <p:txBody>
            <a:bodyPr lIns="50800" tIns="50800" rIns="50800" bIns="50800" rtlCol="0" anchor="ctr"/>
            <a:lstStyle/>
            <a:p>
              <a:pPr algn="ctr">
                <a:lnSpc>
                  <a:spcPts val="3262"/>
                </a:lnSpc>
              </a:pPr>
              <a:endParaRPr/>
            </a:p>
          </p:txBody>
        </p:sp>
      </p:grpSp>
      <p:sp>
        <p:nvSpPr>
          <p:cNvPr id="14" name="Freeform 14"/>
          <p:cNvSpPr/>
          <p:nvPr/>
        </p:nvSpPr>
        <p:spPr>
          <a:xfrm>
            <a:off x="3198461" y="4326781"/>
            <a:ext cx="1444848" cy="1354545"/>
          </a:xfrm>
          <a:custGeom>
            <a:avLst/>
            <a:gdLst/>
            <a:ahLst/>
            <a:cxnLst/>
            <a:rect l="l" t="t" r="r" b="b"/>
            <a:pathLst>
              <a:path w="1444848" h="1354545">
                <a:moveTo>
                  <a:pt x="0" y="0"/>
                </a:moveTo>
                <a:lnTo>
                  <a:pt x="1444849" y="0"/>
                </a:lnTo>
                <a:lnTo>
                  <a:pt x="1444849" y="1354545"/>
                </a:lnTo>
                <a:lnTo>
                  <a:pt x="0" y="1354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5" name="Freeform 15"/>
          <p:cNvSpPr/>
          <p:nvPr/>
        </p:nvSpPr>
        <p:spPr>
          <a:xfrm>
            <a:off x="6505143" y="4326781"/>
            <a:ext cx="1793211" cy="1223867"/>
          </a:xfrm>
          <a:custGeom>
            <a:avLst/>
            <a:gdLst/>
            <a:ahLst/>
            <a:cxnLst/>
            <a:rect l="l" t="t" r="r" b="b"/>
            <a:pathLst>
              <a:path w="1793211" h="1223867">
                <a:moveTo>
                  <a:pt x="0" y="0"/>
                </a:moveTo>
                <a:lnTo>
                  <a:pt x="1793212" y="0"/>
                </a:lnTo>
                <a:lnTo>
                  <a:pt x="1793212" y="1223867"/>
                </a:lnTo>
                <a:lnTo>
                  <a:pt x="0" y="1223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6" name="Freeform 16"/>
          <p:cNvSpPr/>
          <p:nvPr/>
        </p:nvSpPr>
        <p:spPr>
          <a:xfrm>
            <a:off x="10189761" y="4275349"/>
            <a:ext cx="1457409" cy="1457409"/>
          </a:xfrm>
          <a:custGeom>
            <a:avLst/>
            <a:gdLst/>
            <a:ahLst/>
            <a:cxnLst/>
            <a:rect l="l" t="t" r="r" b="b"/>
            <a:pathLst>
              <a:path w="1457409" h="1457409">
                <a:moveTo>
                  <a:pt x="0" y="0"/>
                </a:moveTo>
                <a:lnTo>
                  <a:pt x="1457409" y="0"/>
                </a:lnTo>
                <a:lnTo>
                  <a:pt x="1457409" y="1457409"/>
                </a:lnTo>
                <a:lnTo>
                  <a:pt x="0" y="1457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7" name="Freeform 17"/>
          <p:cNvSpPr/>
          <p:nvPr/>
        </p:nvSpPr>
        <p:spPr>
          <a:xfrm>
            <a:off x="13757652" y="4229374"/>
            <a:ext cx="1499006" cy="1549360"/>
          </a:xfrm>
          <a:custGeom>
            <a:avLst/>
            <a:gdLst/>
            <a:ahLst/>
            <a:cxnLst/>
            <a:rect l="l" t="t" r="r" b="b"/>
            <a:pathLst>
              <a:path w="1499006" h="1549360">
                <a:moveTo>
                  <a:pt x="0" y="0"/>
                </a:moveTo>
                <a:lnTo>
                  <a:pt x="1499006" y="0"/>
                </a:lnTo>
                <a:lnTo>
                  <a:pt x="1499006" y="1549360"/>
                </a:lnTo>
                <a:lnTo>
                  <a:pt x="0" y="1549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8" name="Freeform 18"/>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alphaModFix amt="10999"/>
            </a:blip>
            <a:stretch>
              <a:fillRect t="-111" b="-111"/>
            </a:stretch>
          </a:blipFill>
        </p:spPr>
        <p:txBody>
          <a:bodyPr/>
          <a:lstStyle/>
          <a:p>
            <a:endParaRPr lang="pt-BR"/>
          </a:p>
        </p:txBody>
      </p:sp>
      <p:sp>
        <p:nvSpPr>
          <p:cNvPr id="19" name="TextBox 19"/>
          <p:cNvSpPr txBox="1"/>
          <p:nvPr/>
        </p:nvSpPr>
        <p:spPr>
          <a:xfrm>
            <a:off x="2735671" y="2013117"/>
            <a:ext cx="12816658" cy="895350"/>
          </a:xfrm>
          <a:prstGeom prst="rect">
            <a:avLst/>
          </a:prstGeom>
        </p:spPr>
        <p:txBody>
          <a:bodyPr lIns="0" tIns="0" rIns="0" bIns="0" rtlCol="0" anchor="t">
            <a:spAutoFit/>
          </a:bodyPr>
          <a:lstStyle/>
          <a:p>
            <a:pPr algn="ctr">
              <a:lnSpc>
                <a:spcPts val="6694"/>
              </a:lnSpc>
            </a:pPr>
            <a:r>
              <a:rPr lang="en-US" sz="5579" b="1">
                <a:solidFill>
                  <a:srgbClr val="960000"/>
                </a:solidFill>
                <a:latin typeface="Poppins Bold"/>
                <a:ea typeface="Poppins Bold"/>
                <a:cs typeface="Poppins Bold"/>
                <a:sym typeface="Poppins Bold"/>
              </a:rPr>
              <a:t>Etapas de Desenvolvimento</a:t>
            </a:r>
          </a:p>
        </p:txBody>
      </p:sp>
      <p:sp>
        <p:nvSpPr>
          <p:cNvPr id="20" name="TextBox 20"/>
          <p:cNvSpPr txBox="1"/>
          <p:nvPr/>
        </p:nvSpPr>
        <p:spPr>
          <a:xfrm>
            <a:off x="2015053"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Materiais e Métodos</a:t>
            </a:r>
          </a:p>
        </p:txBody>
      </p:sp>
      <p:sp>
        <p:nvSpPr>
          <p:cNvPr id="21" name="TextBox 21"/>
          <p:cNvSpPr txBox="1"/>
          <p:nvPr/>
        </p:nvSpPr>
        <p:spPr>
          <a:xfrm>
            <a:off x="5610705"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da PCI</a:t>
            </a:r>
          </a:p>
        </p:txBody>
      </p:sp>
      <p:sp>
        <p:nvSpPr>
          <p:cNvPr id="22" name="TextBox 22"/>
          <p:cNvSpPr txBox="1"/>
          <p:nvPr/>
        </p:nvSpPr>
        <p:spPr>
          <a:xfrm>
            <a:off x="9144000"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Desenvolvimento do Software</a:t>
            </a:r>
          </a:p>
        </p:txBody>
      </p:sp>
      <p:sp>
        <p:nvSpPr>
          <p:cNvPr id="23" name="TextBox 23"/>
          <p:cNvSpPr txBox="1"/>
          <p:nvPr/>
        </p:nvSpPr>
        <p:spPr>
          <a:xfrm>
            <a:off x="12739652" y="6773303"/>
            <a:ext cx="2889696" cy="771525"/>
          </a:xfrm>
          <a:prstGeom prst="rect">
            <a:avLst/>
          </a:prstGeom>
        </p:spPr>
        <p:txBody>
          <a:bodyPr lIns="0" tIns="0" rIns="0" bIns="0" rtlCol="0" anchor="t">
            <a:spAutoFit/>
          </a:bodyPr>
          <a:lstStyle/>
          <a:p>
            <a:pPr algn="ctr">
              <a:lnSpc>
                <a:spcPts val="2963"/>
              </a:lnSpc>
            </a:pPr>
            <a:r>
              <a:rPr lang="en-US" sz="2469" b="1">
                <a:solidFill>
                  <a:srgbClr val="960000"/>
                </a:solidFill>
                <a:latin typeface="Poppins Bold"/>
                <a:ea typeface="Poppins Bold"/>
                <a:cs typeface="Poppins Bold"/>
                <a:sym typeface="Poppins Bold"/>
              </a:rPr>
              <a:t>Testes de Funcionalidades</a:t>
            </a:r>
          </a:p>
        </p:txBody>
      </p:sp>
      <p:sp>
        <p:nvSpPr>
          <p:cNvPr id="24" name="Freeform 2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11"/>
            <a:stretch>
              <a:fillRect/>
            </a:stretch>
          </a:blipFill>
        </p:spPr>
        <p:txBody>
          <a:bodyPr/>
          <a:lstStyle/>
          <a:p>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2000"/>
            </a:blip>
            <a:stretch>
              <a:fillRect t="-9222" b="-9222"/>
            </a:stretch>
          </a:blipFill>
        </p:spPr>
        <p:txBody>
          <a:bodyPr/>
          <a:lstStyle/>
          <a:p>
            <a:endParaRPr lang="pt-BR"/>
          </a:p>
        </p:txBody>
      </p:sp>
      <p:sp>
        <p:nvSpPr>
          <p:cNvPr id="3" name="TextBox 3"/>
          <p:cNvSpPr txBox="1"/>
          <p:nvPr/>
        </p:nvSpPr>
        <p:spPr>
          <a:xfrm>
            <a:off x="706686" y="1834230"/>
            <a:ext cx="9725156" cy="1000125"/>
          </a:xfrm>
          <a:prstGeom prst="rect">
            <a:avLst/>
          </a:prstGeom>
        </p:spPr>
        <p:txBody>
          <a:bodyPr lIns="0" tIns="0" rIns="0" bIns="0" rtlCol="0" anchor="t">
            <a:spAutoFit/>
          </a:bodyPr>
          <a:lstStyle/>
          <a:p>
            <a:pPr algn="l">
              <a:lnSpc>
                <a:spcPts val="7546"/>
              </a:lnSpc>
            </a:pPr>
            <a:r>
              <a:rPr lang="en-US" sz="6288" b="1">
                <a:solidFill>
                  <a:srgbClr val="960000"/>
                </a:solidFill>
                <a:latin typeface="Poppins Bold"/>
                <a:ea typeface="Poppins Bold"/>
                <a:cs typeface="Poppins Bold"/>
                <a:sym typeface="Poppins Bold"/>
              </a:rPr>
              <a:t>Materiais e Métodos</a:t>
            </a:r>
          </a:p>
        </p:txBody>
      </p:sp>
      <p:sp>
        <p:nvSpPr>
          <p:cNvPr id="4" name="Freeform 4"/>
          <p:cNvSpPr/>
          <p:nvPr/>
        </p:nvSpPr>
        <p:spPr>
          <a:xfrm rot="-2804932">
            <a:off x="12764636" y="-541089"/>
            <a:ext cx="10392147" cy="10939102"/>
          </a:xfrm>
          <a:custGeom>
            <a:avLst/>
            <a:gdLst/>
            <a:ahLst/>
            <a:cxnLst/>
            <a:rect l="l" t="t" r="r" b="b"/>
            <a:pathLst>
              <a:path w="10392147" h="10939102">
                <a:moveTo>
                  <a:pt x="0" y="0"/>
                </a:moveTo>
                <a:lnTo>
                  <a:pt x="10392147" y="0"/>
                </a:lnTo>
                <a:lnTo>
                  <a:pt x="10392147" y="10939102"/>
                </a:lnTo>
                <a:lnTo>
                  <a:pt x="0" y="10939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rot="-2804932">
            <a:off x="7804268" y="-4153434"/>
            <a:ext cx="11104857" cy="11689324"/>
          </a:xfrm>
          <a:custGeom>
            <a:avLst/>
            <a:gdLst/>
            <a:ahLst/>
            <a:cxnLst/>
            <a:rect l="l" t="t" r="r" b="b"/>
            <a:pathLst>
              <a:path w="11104857" h="11689324">
                <a:moveTo>
                  <a:pt x="0" y="0"/>
                </a:moveTo>
                <a:lnTo>
                  <a:pt x="11104857" y="0"/>
                </a:lnTo>
                <a:lnTo>
                  <a:pt x="11104857" y="11689324"/>
                </a:lnTo>
                <a:lnTo>
                  <a:pt x="0" y="116893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rot="7204301">
            <a:off x="13015965" y="8519480"/>
            <a:ext cx="4615835" cy="4858773"/>
          </a:xfrm>
          <a:custGeom>
            <a:avLst/>
            <a:gdLst/>
            <a:ahLst/>
            <a:cxnLst/>
            <a:rect l="l" t="t" r="r" b="b"/>
            <a:pathLst>
              <a:path w="4615835" h="4858773">
                <a:moveTo>
                  <a:pt x="0" y="0"/>
                </a:moveTo>
                <a:lnTo>
                  <a:pt x="4615835" y="0"/>
                </a:lnTo>
                <a:lnTo>
                  <a:pt x="4615835" y="4858774"/>
                </a:lnTo>
                <a:lnTo>
                  <a:pt x="0" y="4858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8" name="TextBox 8"/>
          <p:cNvSpPr txBox="1"/>
          <p:nvPr/>
        </p:nvSpPr>
        <p:spPr>
          <a:xfrm>
            <a:off x="706686" y="3061199"/>
            <a:ext cx="8532968" cy="6163056"/>
          </a:xfrm>
          <a:prstGeom prst="rect">
            <a:avLst/>
          </a:prstGeom>
        </p:spPr>
        <p:txBody>
          <a:bodyPr lIns="0" tIns="0" rIns="0" bIns="0" rtlCol="0" anchor="t">
            <a:spAutoFit/>
          </a:bodyPr>
          <a:lstStyle/>
          <a:p>
            <a:pPr algn="just">
              <a:lnSpc>
                <a:spcPts val="2604"/>
              </a:lnSpc>
            </a:pPr>
            <a:r>
              <a:rPr lang="en-US" sz="1860" dirty="0">
                <a:solidFill>
                  <a:srgbClr val="000000"/>
                </a:solidFill>
                <a:latin typeface="Poppins"/>
                <a:ea typeface="Poppins"/>
                <a:cs typeface="Poppins"/>
                <a:sym typeface="Poppins"/>
              </a:rPr>
              <a:t>  O </a:t>
            </a:r>
            <a:r>
              <a:rPr lang="en-US" sz="1860" dirty="0" err="1">
                <a:solidFill>
                  <a:srgbClr val="000000"/>
                </a:solidFill>
                <a:latin typeface="Poppins"/>
                <a:ea typeface="Poppins"/>
                <a:cs typeface="Poppins"/>
                <a:sym typeface="Poppins"/>
              </a:rPr>
              <a:t>desenvolvimento</a:t>
            </a:r>
            <a:r>
              <a:rPr lang="en-US" sz="1860" dirty="0">
                <a:solidFill>
                  <a:srgbClr val="000000"/>
                </a:solidFill>
                <a:latin typeface="Poppins"/>
                <a:ea typeface="Poppins"/>
                <a:cs typeface="Poppins"/>
                <a:sym typeface="Poppins"/>
              </a:rPr>
              <a:t> do CLP de </a:t>
            </a:r>
            <a:r>
              <a:rPr lang="en-US" sz="1860" dirty="0" err="1">
                <a:solidFill>
                  <a:srgbClr val="000000"/>
                </a:solidFill>
                <a:latin typeface="Poppins"/>
                <a:ea typeface="Poppins"/>
                <a:cs typeface="Poppins"/>
                <a:sym typeface="Poppins"/>
              </a:rPr>
              <a:t>baixo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custo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baseado</a:t>
            </a:r>
            <a:r>
              <a:rPr lang="en-US" sz="1860" dirty="0">
                <a:solidFill>
                  <a:srgbClr val="000000"/>
                </a:solidFill>
                <a:latin typeface="Poppins"/>
                <a:ea typeface="Poppins"/>
                <a:cs typeface="Poppins"/>
                <a:sym typeface="Poppins"/>
              </a:rPr>
              <a:t> no ESP32 </a:t>
            </a:r>
            <a:r>
              <a:rPr lang="en-US" sz="1860" dirty="0" err="1">
                <a:solidFill>
                  <a:srgbClr val="000000"/>
                </a:solidFill>
                <a:latin typeface="Poppins"/>
                <a:ea typeface="Poppins"/>
                <a:cs typeface="Poppins"/>
                <a:sym typeface="Poppins"/>
              </a:rPr>
              <a:t>envolveu</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utilização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diversos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eletrônicos</a:t>
            </a:r>
            <a:r>
              <a:rPr lang="en-US" sz="1860" dirty="0">
                <a:solidFill>
                  <a:srgbClr val="000000"/>
                </a:solidFill>
                <a:latin typeface="Poppins"/>
                <a:ea typeface="Poppins"/>
                <a:cs typeface="Poppins"/>
                <a:sym typeface="Poppins"/>
              </a:rPr>
              <a:t> e ferramentas de software que </a:t>
            </a:r>
            <a:r>
              <a:rPr lang="en-US" sz="1860" dirty="0" err="1">
                <a:solidFill>
                  <a:srgbClr val="000000"/>
                </a:solidFill>
                <a:latin typeface="Poppins"/>
                <a:ea typeface="Poppins"/>
                <a:cs typeface="Poppins"/>
                <a:sym typeface="Poppins"/>
              </a:rPr>
              <a:t>garantiram</a:t>
            </a:r>
            <a:r>
              <a:rPr lang="en-US" sz="1860" dirty="0">
                <a:solidFill>
                  <a:srgbClr val="000000"/>
                </a:solidFill>
                <a:latin typeface="Poppins"/>
                <a:ea typeface="Poppins"/>
                <a:cs typeface="Poppins"/>
                <a:sym typeface="Poppins"/>
              </a:rPr>
              <a:t>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necessárias</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ESP32 </a:t>
            </a:r>
            <a:r>
              <a:rPr lang="en-US" sz="1860" dirty="0" err="1">
                <a:solidFill>
                  <a:srgbClr val="000000"/>
                </a:solidFill>
                <a:latin typeface="Poppins"/>
                <a:ea typeface="Poppins"/>
                <a:cs typeface="Poppins"/>
                <a:sym typeface="Poppins"/>
              </a:rPr>
              <a:t>DevKit</a:t>
            </a:r>
            <a:r>
              <a:rPr lang="en-US" sz="1860" dirty="0">
                <a:solidFill>
                  <a:srgbClr val="000000"/>
                </a:solidFill>
                <a:latin typeface="Poppins"/>
                <a:ea typeface="Poppins"/>
                <a:cs typeface="Poppins"/>
                <a:sym typeface="Poppins"/>
              </a:rPr>
              <a:t> V1.</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Relé</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a:solidFill>
                  <a:srgbClr val="000000"/>
                </a:solidFill>
                <a:latin typeface="Poppins"/>
                <a:ea typeface="Poppins"/>
                <a:cs typeface="Poppins"/>
                <a:sym typeface="Poppins"/>
              </a:rPr>
              <a:t>Bornes de </a:t>
            </a:r>
            <a:r>
              <a:rPr lang="en-US" sz="1860" dirty="0" err="1">
                <a:solidFill>
                  <a:srgbClr val="000000"/>
                </a:solidFill>
                <a:latin typeface="Poppins"/>
                <a:ea typeface="Poppins"/>
                <a:cs typeface="Poppins"/>
                <a:sym typeface="Poppins"/>
              </a:rPr>
              <a:t>conexão</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Regulador</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Tensão</a:t>
            </a:r>
            <a:r>
              <a:rPr lang="en-US" sz="1860" dirty="0">
                <a:solidFill>
                  <a:srgbClr val="000000"/>
                </a:solidFill>
                <a:latin typeface="Poppins"/>
                <a:ea typeface="Poppins"/>
                <a:cs typeface="Poppins"/>
                <a:sym typeface="Poppins"/>
              </a:rPr>
              <a:t> 7805 (5V).</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Capacitores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cerâmicos</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resistores</a:t>
            </a:r>
            <a:r>
              <a:rPr lang="en-US" sz="1860" dirty="0">
                <a:solidFill>
                  <a:srgbClr val="000000"/>
                </a:solidFill>
                <a:latin typeface="Poppins"/>
                <a:ea typeface="Poppins"/>
                <a:cs typeface="Poppins"/>
                <a:sym typeface="Poppins"/>
              </a:rPr>
              <a:t>.</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Optoacoplador</a:t>
            </a:r>
            <a:r>
              <a:rPr lang="en-US" sz="1860" dirty="0">
                <a:solidFill>
                  <a:srgbClr val="000000"/>
                </a:solidFill>
                <a:latin typeface="Poppins"/>
                <a:ea typeface="Poppins"/>
                <a:cs typeface="Poppins"/>
                <a:sym typeface="Poppins"/>
              </a:rPr>
              <a:t> PC817.</a:t>
            </a:r>
          </a:p>
          <a:p>
            <a:pPr marL="401576" lvl="1" indent="-200788" algn="just">
              <a:lnSpc>
                <a:spcPts val="2604"/>
              </a:lnSpc>
              <a:buFont typeface="Arial"/>
              <a:buChar char="•"/>
            </a:pPr>
            <a:r>
              <a:rPr lang="en-US" sz="1860" dirty="0" err="1">
                <a:solidFill>
                  <a:srgbClr val="000000"/>
                </a:solidFill>
                <a:latin typeface="Poppins"/>
                <a:ea typeface="Poppins"/>
                <a:cs typeface="Poppins"/>
                <a:sym typeface="Poppins"/>
              </a:rPr>
              <a:t>Cartão</a:t>
            </a:r>
            <a:r>
              <a:rPr lang="en-US" sz="1860" dirty="0">
                <a:solidFill>
                  <a:srgbClr val="000000"/>
                </a:solidFill>
                <a:latin typeface="Poppins"/>
                <a:ea typeface="Poppins"/>
                <a:cs typeface="Poppins"/>
                <a:sym typeface="Poppins"/>
              </a:rPr>
              <a:t> SD e </a:t>
            </a:r>
            <a:r>
              <a:rPr lang="en-US" sz="1860" dirty="0" err="1">
                <a:solidFill>
                  <a:srgbClr val="000000"/>
                </a:solidFill>
                <a:latin typeface="Poppins"/>
                <a:ea typeface="Poppins"/>
                <a:cs typeface="Poppins"/>
                <a:sym typeface="Poppins"/>
              </a:rPr>
              <a:t>módulo</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leitura</a:t>
            </a:r>
            <a:r>
              <a:rPr lang="en-US" sz="1860" dirty="0">
                <a:solidFill>
                  <a:srgbClr val="000000"/>
                </a:solidFill>
                <a:latin typeface="Poppins"/>
                <a:ea typeface="Poppins"/>
                <a:cs typeface="Poppins"/>
                <a:sym typeface="Poppins"/>
              </a:rPr>
              <a:t>.</a:t>
            </a:r>
          </a:p>
          <a:p>
            <a:pPr algn="just">
              <a:lnSpc>
                <a:spcPts val="2604"/>
              </a:lnSpc>
            </a:pPr>
            <a:endParaRPr lang="en-US" sz="1860" dirty="0">
              <a:solidFill>
                <a:srgbClr val="000000"/>
              </a:solidFill>
              <a:latin typeface="Poppins"/>
              <a:ea typeface="Poppins"/>
              <a:cs typeface="Poppins"/>
              <a:sym typeface="Poppins"/>
            </a:endParaRPr>
          </a:p>
          <a:p>
            <a:pPr algn="just">
              <a:lnSpc>
                <a:spcPts val="2604"/>
              </a:lnSpc>
            </a:pP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Além</a:t>
            </a:r>
            <a:r>
              <a:rPr lang="en-US" sz="1860" dirty="0">
                <a:solidFill>
                  <a:srgbClr val="000000"/>
                </a:solidFill>
                <a:latin typeface="Poppins"/>
                <a:ea typeface="Poppins"/>
                <a:cs typeface="Poppins"/>
                <a:sym typeface="Poppins"/>
              </a:rPr>
              <a:t> dos </a:t>
            </a:r>
            <a:r>
              <a:rPr lang="en-US" sz="1860" dirty="0" err="1">
                <a:solidFill>
                  <a:srgbClr val="000000"/>
                </a:solidFill>
                <a:latin typeface="Poppins"/>
                <a:ea typeface="Poppins"/>
                <a:cs typeface="Poppins"/>
                <a:sym typeface="Poppins"/>
              </a:rPr>
              <a:t>componentes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físicos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foram</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utilizadas</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bibliotecas</a:t>
            </a:r>
            <a:r>
              <a:rPr lang="en-US" sz="1860" dirty="0">
                <a:solidFill>
                  <a:srgbClr val="000000"/>
                </a:solidFill>
                <a:latin typeface="Poppins"/>
                <a:ea typeface="Poppins"/>
                <a:cs typeface="Poppins"/>
                <a:sym typeface="Poppins"/>
              </a:rPr>
              <a:t> de software </a:t>
            </a:r>
            <a:r>
              <a:rPr lang="en-US" sz="1860" dirty="0" err="1">
                <a:solidFill>
                  <a:srgbClr val="000000"/>
                </a:solidFill>
                <a:latin typeface="Poppins"/>
                <a:ea typeface="Poppins"/>
                <a:cs typeface="Poppins"/>
                <a:sym typeface="Poppins"/>
              </a:rPr>
              <a:t>especializadas</a:t>
            </a:r>
            <a:r>
              <a:rPr lang="en-US" sz="1860" dirty="0">
                <a:solidFill>
                  <a:srgbClr val="000000"/>
                </a:solidFill>
                <a:latin typeface="Poppins"/>
                <a:ea typeface="Poppins"/>
                <a:cs typeface="Poppins"/>
                <a:sym typeface="Poppins"/>
              </a:rPr>
              <a:t> para a </a:t>
            </a:r>
            <a:r>
              <a:rPr lang="en-US" sz="1860" dirty="0" err="1">
                <a:solidFill>
                  <a:srgbClr val="000000"/>
                </a:solidFill>
                <a:latin typeface="Poppins"/>
                <a:ea typeface="Poppins"/>
                <a:cs typeface="Poppins"/>
                <a:sym typeface="Poppins"/>
              </a:rPr>
              <a:t>implementação</a:t>
            </a:r>
            <a:r>
              <a:rPr lang="en-US" sz="1860" dirty="0">
                <a:solidFill>
                  <a:srgbClr val="000000"/>
                </a:solidFill>
                <a:latin typeface="Poppins"/>
                <a:ea typeface="Poppins"/>
                <a:cs typeface="Poppins"/>
                <a:sym typeface="Poppins"/>
              </a:rPr>
              <a:t> das </a:t>
            </a:r>
            <a:r>
              <a:rPr lang="en-US" sz="1860" dirty="0" err="1">
                <a:solidFill>
                  <a:srgbClr val="000000"/>
                </a:solidFill>
                <a:latin typeface="Poppins"/>
                <a:ea typeface="Poppins"/>
                <a:cs typeface="Poppins"/>
                <a:sym typeface="Poppins"/>
              </a:rPr>
              <a:t>funcionalidades</a:t>
            </a:r>
            <a:r>
              <a:rPr lang="en-US" sz="1860" dirty="0">
                <a:solidFill>
                  <a:srgbClr val="000000"/>
                </a:solidFill>
                <a:latin typeface="Poppins"/>
                <a:ea typeface="Poppins"/>
                <a:cs typeface="Poppins"/>
                <a:sym typeface="Poppins"/>
              </a:rPr>
              <a:t> de </a:t>
            </a:r>
            <a:r>
              <a:rPr lang="en-US" sz="1860" dirty="0" err="1">
                <a:solidFill>
                  <a:srgbClr val="000000"/>
                </a:solidFill>
                <a:latin typeface="Poppins"/>
                <a:ea typeface="Poppins"/>
                <a:cs typeface="Poppins"/>
                <a:sym typeface="Poppins"/>
              </a:rPr>
              <a:t>comunicação</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controle</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incluindo</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WiFiManager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ESPAsyncWebServer</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PubSubClient</a:t>
            </a:r>
            <a:r>
              <a:rPr lang="en-US" sz="1860" dirty="0">
                <a:solidFill>
                  <a:srgbClr val="000000"/>
                </a:solidFill>
                <a:latin typeface="Poppins"/>
                <a:ea typeface="Poppins"/>
                <a:cs typeface="Poppins"/>
                <a:sym typeface="Poppins"/>
              </a:rPr>
              <a:t>, </a:t>
            </a:r>
            <a:r>
              <a:rPr lang="en-US" sz="1860" dirty="0" err="1">
                <a:solidFill>
                  <a:srgbClr val="000000"/>
                </a:solidFill>
                <a:latin typeface="Poppins"/>
                <a:ea typeface="Poppins"/>
                <a:cs typeface="Poppins"/>
                <a:sym typeface="Poppins"/>
              </a:rPr>
              <a:t>ModbusMaster</a:t>
            </a:r>
            <a:r>
              <a:rPr lang="en-US" sz="1860" dirty="0">
                <a:solidFill>
                  <a:srgbClr val="000000"/>
                </a:solidFill>
                <a:latin typeface="Poppins"/>
                <a:ea typeface="Poppins"/>
                <a:cs typeface="Poppins"/>
                <a:sym typeface="Poppins"/>
              </a:rPr>
              <a:t> e </a:t>
            </a:r>
            <a:r>
              <a:rPr lang="en-US" sz="1860" dirty="0" err="1">
                <a:solidFill>
                  <a:srgbClr val="000000"/>
                </a:solidFill>
                <a:latin typeface="Poppins"/>
                <a:ea typeface="Poppins"/>
                <a:cs typeface="Poppins"/>
                <a:sym typeface="Poppins"/>
              </a:rPr>
              <a:t>ArduinoOTA</a:t>
            </a:r>
            <a:r>
              <a:rPr lang="en-US" sz="1860" dirty="0">
                <a:solidFill>
                  <a:srgbClr val="000000"/>
                </a:solidFill>
                <a:latin typeface="Poppins"/>
                <a:ea typeface="Poppins"/>
                <a:cs typeface="Poppins"/>
                <a:sym typeface="Poppins"/>
              </a:rPr>
              <a:t>.</a:t>
            </a:r>
          </a:p>
          <a:p>
            <a:pPr algn="just">
              <a:lnSpc>
                <a:spcPts val="2604"/>
              </a:lnSpc>
              <a:spcBef>
                <a:spcPct val="0"/>
              </a:spcBef>
            </a:pPr>
            <a:endParaRPr lang="en-US" sz="1860" dirty="0">
              <a:solidFill>
                <a:srgbClr val="000000"/>
              </a:solidFill>
              <a:latin typeface="Poppins"/>
              <a:ea typeface="Poppins"/>
              <a:cs typeface="Poppins"/>
              <a:sym typeface="Poppins"/>
            </a:endParaRPr>
          </a:p>
          <a:p>
            <a:pPr algn="just">
              <a:lnSpc>
                <a:spcPts val="2604"/>
              </a:lnSpc>
              <a:spcBef>
                <a:spcPct val="0"/>
              </a:spcBef>
            </a:pPr>
            <a:endParaRPr lang="en-US" sz="1860" dirty="0">
              <a:solidFill>
                <a:srgbClr val="000000"/>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t="-9222" b="-9222"/>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grpSp>
        <p:nvGrpSpPr>
          <p:cNvPr id="5" name="Group 5"/>
          <p:cNvGrpSpPr/>
          <p:nvPr/>
        </p:nvGrpSpPr>
        <p:grpSpPr>
          <a:xfrm>
            <a:off x="349149" y="4903664"/>
            <a:ext cx="17589703" cy="2463683"/>
            <a:chOff x="0" y="0"/>
            <a:chExt cx="23452937" cy="3284910"/>
          </a:xfrm>
        </p:grpSpPr>
        <p:sp>
          <p:nvSpPr>
            <p:cNvPr id="6" name="Freeform 6"/>
            <p:cNvSpPr/>
            <p:nvPr/>
          </p:nvSpPr>
          <p:spPr>
            <a:xfrm>
              <a:off x="732060" y="0"/>
              <a:ext cx="17902831" cy="1275577"/>
            </a:xfrm>
            <a:custGeom>
              <a:avLst/>
              <a:gdLst/>
              <a:ahLst/>
              <a:cxnLst/>
              <a:rect l="l" t="t" r="r" b="b"/>
              <a:pathLst>
                <a:path w="17902831" h="1275577">
                  <a:moveTo>
                    <a:pt x="0" y="0"/>
                  </a:moveTo>
                  <a:lnTo>
                    <a:pt x="17902831" y="0"/>
                  </a:lnTo>
                  <a:lnTo>
                    <a:pt x="17902831" y="1275577"/>
                  </a:lnTo>
                  <a:lnTo>
                    <a:pt x="0" y="1275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TextBox 7"/>
            <p:cNvSpPr txBox="1"/>
            <p:nvPr/>
          </p:nvSpPr>
          <p:spPr>
            <a:xfrm>
              <a:off x="99624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1</a:t>
              </a:r>
            </a:p>
          </p:txBody>
        </p:sp>
        <p:sp>
          <p:nvSpPr>
            <p:cNvPr id="8" name="TextBox 8"/>
            <p:cNvSpPr txBox="1"/>
            <p:nvPr/>
          </p:nvSpPr>
          <p:spPr>
            <a:xfrm>
              <a:off x="5140270"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2</a:t>
              </a:r>
            </a:p>
          </p:txBody>
        </p:sp>
        <p:sp>
          <p:nvSpPr>
            <p:cNvPr id="9" name="TextBox 9"/>
            <p:cNvSpPr txBox="1"/>
            <p:nvPr/>
          </p:nvSpPr>
          <p:spPr>
            <a:xfrm>
              <a:off x="9284431"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3</a:t>
              </a:r>
            </a:p>
          </p:txBody>
        </p:sp>
        <p:sp>
          <p:nvSpPr>
            <p:cNvPr id="10" name="TextBox 10"/>
            <p:cNvSpPr txBox="1"/>
            <p:nvPr/>
          </p:nvSpPr>
          <p:spPr>
            <a:xfrm>
              <a:off x="13428593"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4</a:t>
              </a:r>
            </a:p>
          </p:txBody>
        </p:sp>
        <p:sp>
          <p:nvSpPr>
            <p:cNvPr id="11" name="TextBox 11"/>
            <p:cNvSpPr txBox="1"/>
            <p:nvPr/>
          </p:nvSpPr>
          <p:spPr>
            <a:xfrm>
              <a:off x="17572754" y="177321"/>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5</a:t>
              </a:r>
            </a:p>
          </p:txBody>
        </p:sp>
        <p:sp>
          <p:nvSpPr>
            <p:cNvPr id="12" name="TextBox 12"/>
            <p:cNvSpPr txBox="1"/>
            <p:nvPr/>
          </p:nvSpPr>
          <p:spPr>
            <a:xfrm>
              <a:off x="0"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 PCI</a:t>
              </a:r>
            </a:p>
          </p:txBody>
        </p:sp>
        <p:sp>
          <p:nvSpPr>
            <p:cNvPr id="13" name="TextBox 13"/>
            <p:cNvSpPr txBox="1"/>
            <p:nvPr/>
          </p:nvSpPr>
          <p:spPr>
            <a:xfrm>
              <a:off x="4108278" y="1474733"/>
              <a:ext cx="2843934" cy="1355554"/>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Virtual das conexões da PCI</a:t>
              </a:r>
            </a:p>
          </p:txBody>
        </p:sp>
        <p:sp>
          <p:nvSpPr>
            <p:cNvPr id="14" name="TextBox 14"/>
            <p:cNvSpPr txBox="1"/>
            <p:nvPr/>
          </p:nvSpPr>
          <p:spPr>
            <a:xfrm>
              <a:off x="8261508"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Modulação 3D da placa pronta</a:t>
              </a:r>
            </a:p>
          </p:txBody>
        </p:sp>
        <p:sp>
          <p:nvSpPr>
            <p:cNvPr id="15" name="TextBox 15"/>
            <p:cNvSpPr txBox="1"/>
            <p:nvPr/>
          </p:nvSpPr>
          <p:spPr>
            <a:xfrm>
              <a:off x="12396600" y="1474733"/>
              <a:ext cx="2843934" cy="1810177"/>
            </a:xfrm>
            <a:prstGeom prst="rect">
              <a:avLst/>
            </a:prstGeom>
          </p:spPr>
          <p:txBody>
            <a:bodyPr lIns="0" tIns="0" rIns="0" bIns="0" rtlCol="0" anchor="t">
              <a:spAutoFit/>
            </a:bodyPr>
            <a:lstStyle/>
            <a:p>
              <a:pPr algn="ctr">
                <a:lnSpc>
                  <a:spcPts val="2706"/>
                </a:lnSpc>
                <a:spcBef>
                  <a:spcPct val="0"/>
                </a:spcBef>
              </a:pPr>
              <a:r>
                <a:rPr lang="en-US" sz="1933" b="1" dirty="0" err="1">
                  <a:solidFill>
                    <a:srgbClr val="CD0A0A"/>
                  </a:solidFill>
                  <a:latin typeface="Poppins Bold"/>
                  <a:ea typeface="Poppins Bold"/>
                  <a:cs typeface="Poppins Bold"/>
                  <a:sym typeface="Poppins Bold"/>
                </a:rPr>
                <a:t>Criação</a:t>
              </a:r>
              <a:r>
                <a:rPr lang="en-US" sz="1933" b="1" dirty="0">
                  <a:solidFill>
                    <a:srgbClr val="CD0A0A"/>
                  </a:solidFill>
                  <a:latin typeface="Poppins Bold"/>
                  <a:ea typeface="Poppins Bold"/>
                  <a:cs typeface="Poppins Bold"/>
                  <a:sym typeface="Poppins Bold"/>
                </a:rPr>
                <a:t> da estufa </a:t>
              </a:r>
              <a:r>
                <a:rPr lang="en-US" sz="1933" b="1" dirty="0" err="1">
                  <a:solidFill>
                    <a:srgbClr val="CD0A0A"/>
                  </a:solidFill>
                  <a:latin typeface="Poppins Bold"/>
                  <a:ea typeface="Poppins Bold"/>
                  <a:cs typeface="Poppins Bold"/>
                  <a:sym typeface="Poppins Bold"/>
                </a:rPr>
                <a:t>caseira</a:t>
              </a:r>
              <a:r>
                <a:rPr lang="en-US" sz="1933" b="1" dirty="0">
                  <a:solidFill>
                    <a:srgbClr val="CD0A0A"/>
                  </a:solidFill>
                  <a:latin typeface="Poppins Bold"/>
                  <a:ea typeface="Poppins Bold"/>
                  <a:cs typeface="Poppins Bold"/>
                  <a:sym typeface="Poppins Bold"/>
                </a:rPr>
                <a:t> para </a:t>
              </a:r>
              <a:r>
                <a:rPr lang="en-US" sz="1933" b="1" dirty="0" err="1">
                  <a:solidFill>
                    <a:srgbClr val="CD0A0A"/>
                  </a:solidFill>
                  <a:latin typeface="Poppins Bold"/>
                  <a:ea typeface="Poppins Bold"/>
                  <a:cs typeface="Poppins Bold"/>
                  <a:sym typeface="Poppins Bold"/>
                </a:rPr>
                <a:t>criação</a:t>
              </a:r>
              <a:r>
                <a:rPr lang="en-US" sz="1933" b="1" dirty="0">
                  <a:solidFill>
                    <a:srgbClr val="CD0A0A"/>
                  </a:solidFill>
                  <a:latin typeface="Poppins Bold"/>
                  <a:ea typeface="Poppins Bold"/>
                  <a:cs typeface="Poppins Bold"/>
                  <a:sym typeface="Poppins Bold"/>
                </a:rPr>
                <a:t> da PCI</a:t>
              </a:r>
            </a:p>
          </p:txBody>
        </p:sp>
        <p:sp>
          <p:nvSpPr>
            <p:cNvPr id="16" name="TextBox 16"/>
            <p:cNvSpPr txBox="1"/>
            <p:nvPr/>
          </p:nvSpPr>
          <p:spPr>
            <a:xfrm>
              <a:off x="16523017" y="1474733"/>
              <a:ext cx="2843934" cy="1810177"/>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Criação de Método de Secagem para a placa</a:t>
              </a:r>
            </a:p>
          </p:txBody>
        </p:sp>
        <p:grpSp>
          <p:nvGrpSpPr>
            <p:cNvPr id="17" name="Group 17"/>
            <p:cNvGrpSpPr/>
            <p:nvPr/>
          </p:nvGrpSpPr>
          <p:grpSpPr>
            <a:xfrm>
              <a:off x="18579408" y="564759"/>
              <a:ext cx="2906772" cy="209784"/>
              <a:chOff x="0" y="0"/>
              <a:chExt cx="574177" cy="41439"/>
            </a:xfrm>
          </p:grpSpPr>
          <p:sp>
            <p:nvSpPr>
              <p:cNvPr id="18" name="Freeform 18"/>
              <p:cNvSpPr/>
              <p:nvPr/>
            </p:nvSpPr>
            <p:spPr>
              <a:xfrm>
                <a:off x="0" y="0"/>
                <a:ext cx="574177" cy="41439"/>
              </a:xfrm>
              <a:custGeom>
                <a:avLst/>
                <a:gdLst/>
                <a:ahLst/>
                <a:cxnLst/>
                <a:rect l="l" t="t" r="r" b="b"/>
                <a:pathLst>
                  <a:path w="574177" h="41439">
                    <a:moveTo>
                      <a:pt x="0" y="0"/>
                    </a:moveTo>
                    <a:lnTo>
                      <a:pt x="574177" y="0"/>
                    </a:lnTo>
                    <a:lnTo>
                      <a:pt x="574177" y="41439"/>
                    </a:lnTo>
                    <a:lnTo>
                      <a:pt x="0" y="41439"/>
                    </a:lnTo>
                    <a:close/>
                  </a:path>
                </a:pathLst>
              </a:custGeom>
              <a:solidFill>
                <a:srgbClr val="960000"/>
              </a:solidFill>
            </p:spPr>
            <p:txBody>
              <a:bodyPr/>
              <a:lstStyle/>
              <a:p>
                <a:endParaRPr lang="pt-BR"/>
              </a:p>
            </p:txBody>
          </p:sp>
          <p:sp>
            <p:nvSpPr>
              <p:cNvPr id="19" name="TextBox 19"/>
              <p:cNvSpPr txBox="1"/>
              <p:nvPr/>
            </p:nvSpPr>
            <p:spPr>
              <a:xfrm>
                <a:off x="0" y="-57150"/>
                <a:ext cx="574177" cy="98589"/>
              </a:xfrm>
              <a:prstGeom prst="rect">
                <a:avLst/>
              </a:prstGeom>
            </p:spPr>
            <p:txBody>
              <a:bodyPr lIns="56764" tIns="56764" rIns="56764" bIns="56764" rtlCol="0" anchor="ctr"/>
              <a:lstStyle/>
              <a:p>
                <a:pPr algn="ctr">
                  <a:lnSpc>
                    <a:spcPts val="3262"/>
                  </a:lnSpc>
                </a:pPr>
                <a:endParaRPr/>
              </a:p>
            </p:txBody>
          </p:sp>
        </p:grpSp>
        <p:grpSp>
          <p:nvGrpSpPr>
            <p:cNvPr id="20" name="Group 20"/>
            <p:cNvGrpSpPr/>
            <p:nvPr/>
          </p:nvGrpSpPr>
          <p:grpSpPr>
            <a:xfrm>
              <a:off x="21396237" y="34288"/>
              <a:ext cx="1269465" cy="1270726"/>
              <a:chOff x="0" y="0"/>
              <a:chExt cx="1256166" cy="1257413"/>
            </a:xfrm>
          </p:grpSpPr>
          <p:sp>
            <p:nvSpPr>
              <p:cNvPr id="21" name="Freeform 21"/>
              <p:cNvSpPr/>
              <p:nvPr/>
            </p:nvSpPr>
            <p:spPr>
              <a:xfrm>
                <a:off x="0" y="0"/>
                <a:ext cx="1256166" cy="1257413"/>
              </a:xfrm>
              <a:custGeom>
                <a:avLst/>
                <a:gdLst/>
                <a:ahLst/>
                <a:cxnLst/>
                <a:rect l="l" t="t" r="r" b="b"/>
                <a:pathLst>
                  <a:path w="1256166" h="1257413">
                    <a:moveTo>
                      <a:pt x="628083" y="0"/>
                    </a:moveTo>
                    <a:cubicBezTo>
                      <a:pt x="281202" y="0"/>
                      <a:pt x="0" y="281482"/>
                      <a:pt x="0" y="628707"/>
                    </a:cubicBezTo>
                    <a:cubicBezTo>
                      <a:pt x="0" y="975932"/>
                      <a:pt x="281202" y="1257413"/>
                      <a:pt x="628083" y="1257413"/>
                    </a:cubicBezTo>
                    <a:cubicBezTo>
                      <a:pt x="974963" y="1257413"/>
                      <a:pt x="1256166" y="975932"/>
                      <a:pt x="1256166" y="628707"/>
                    </a:cubicBezTo>
                    <a:cubicBezTo>
                      <a:pt x="1256166" y="281482"/>
                      <a:pt x="974963" y="0"/>
                      <a:pt x="628083" y="0"/>
                    </a:cubicBezTo>
                    <a:close/>
                  </a:path>
                </a:pathLst>
              </a:custGeom>
              <a:solidFill>
                <a:srgbClr val="960000"/>
              </a:solidFill>
            </p:spPr>
            <p:txBody>
              <a:bodyPr/>
              <a:lstStyle/>
              <a:p>
                <a:endParaRPr lang="pt-BR"/>
              </a:p>
            </p:txBody>
          </p:sp>
          <p:sp>
            <p:nvSpPr>
              <p:cNvPr id="22" name="TextBox 22"/>
              <p:cNvSpPr txBox="1"/>
              <p:nvPr/>
            </p:nvSpPr>
            <p:spPr>
              <a:xfrm>
                <a:off x="117766" y="60733"/>
                <a:ext cx="1020635" cy="1078798"/>
              </a:xfrm>
              <a:prstGeom prst="rect">
                <a:avLst/>
              </a:prstGeom>
            </p:spPr>
            <p:txBody>
              <a:bodyPr lIns="56764" tIns="56764" rIns="56764" bIns="56764" rtlCol="0" anchor="ctr"/>
              <a:lstStyle/>
              <a:p>
                <a:pPr algn="ctr">
                  <a:lnSpc>
                    <a:spcPts val="3262"/>
                  </a:lnSpc>
                </a:pPr>
                <a:endParaRPr/>
              </a:p>
            </p:txBody>
          </p:sp>
        </p:grpSp>
        <p:grpSp>
          <p:nvGrpSpPr>
            <p:cNvPr id="23" name="Group 23"/>
            <p:cNvGrpSpPr/>
            <p:nvPr/>
          </p:nvGrpSpPr>
          <p:grpSpPr>
            <a:xfrm>
              <a:off x="21667478" y="304216"/>
              <a:ext cx="726984" cy="730870"/>
              <a:chOff x="0" y="0"/>
              <a:chExt cx="1338902" cy="1346059"/>
            </a:xfrm>
          </p:grpSpPr>
          <p:sp>
            <p:nvSpPr>
              <p:cNvPr id="24" name="Freeform 24"/>
              <p:cNvSpPr/>
              <p:nvPr/>
            </p:nvSpPr>
            <p:spPr>
              <a:xfrm>
                <a:off x="0" y="0"/>
                <a:ext cx="1338902" cy="1346059"/>
              </a:xfrm>
              <a:custGeom>
                <a:avLst/>
                <a:gdLst/>
                <a:ahLst/>
                <a:cxnLst/>
                <a:rect l="l" t="t" r="r" b="b"/>
                <a:pathLst>
                  <a:path w="1338902" h="1346059">
                    <a:moveTo>
                      <a:pt x="669451" y="0"/>
                    </a:moveTo>
                    <a:cubicBezTo>
                      <a:pt x="299723" y="0"/>
                      <a:pt x="0" y="301326"/>
                      <a:pt x="0" y="673030"/>
                    </a:cubicBezTo>
                    <a:cubicBezTo>
                      <a:pt x="0" y="1044734"/>
                      <a:pt x="299723" y="1346059"/>
                      <a:pt x="669451" y="1346059"/>
                    </a:cubicBezTo>
                    <a:cubicBezTo>
                      <a:pt x="1039179" y="1346059"/>
                      <a:pt x="1338902" y="1044734"/>
                      <a:pt x="1338902" y="673030"/>
                    </a:cubicBezTo>
                    <a:cubicBezTo>
                      <a:pt x="1338902" y="301326"/>
                      <a:pt x="1039179" y="0"/>
                      <a:pt x="669451" y="0"/>
                    </a:cubicBezTo>
                    <a:close/>
                  </a:path>
                </a:pathLst>
              </a:custGeom>
              <a:solidFill>
                <a:srgbClr val="F2F1F1"/>
              </a:solidFill>
            </p:spPr>
            <p:txBody>
              <a:bodyPr/>
              <a:lstStyle/>
              <a:p>
                <a:endParaRPr lang="pt-BR"/>
              </a:p>
            </p:txBody>
          </p:sp>
          <p:sp>
            <p:nvSpPr>
              <p:cNvPr id="25" name="TextBox 25"/>
              <p:cNvSpPr txBox="1"/>
              <p:nvPr/>
            </p:nvSpPr>
            <p:spPr>
              <a:xfrm>
                <a:off x="125522" y="69043"/>
                <a:ext cx="1087858" cy="1150823"/>
              </a:xfrm>
              <a:prstGeom prst="rect">
                <a:avLst/>
              </a:prstGeom>
            </p:spPr>
            <p:txBody>
              <a:bodyPr lIns="56764" tIns="56764" rIns="56764" bIns="56764" rtlCol="0" anchor="ctr"/>
              <a:lstStyle/>
              <a:p>
                <a:pPr algn="ctr">
                  <a:lnSpc>
                    <a:spcPts val="3262"/>
                  </a:lnSpc>
                </a:pPr>
                <a:endParaRPr/>
              </a:p>
            </p:txBody>
          </p:sp>
        </p:grpSp>
        <p:sp>
          <p:nvSpPr>
            <p:cNvPr id="26" name="TextBox 26"/>
            <p:cNvSpPr txBox="1"/>
            <p:nvPr/>
          </p:nvSpPr>
          <p:spPr>
            <a:xfrm>
              <a:off x="21640995" y="209184"/>
              <a:ext cx="779949" cy="892359"/>
            </a:xfrm>
            <a:prstGeom prst="rect">
              <a:avLst/>
            </a:prstGeom>
          </p:spPr>
          <p:txBody>
            <a:bodyPr lIns="0" tIns="0" rIns="0" bIns="0" rtlCol="0" anchor="t">
              <a:spAutoFit/>
            </a:bodyPr>
            <a:lstStyle/>
            <a:p>
              <a:pPr algn="ctr">
                <a:lnSpc>
                  <a:spcPts val="5154"/>
                </a:lnSpc>
              </a:pPr>
              <a:r>
                <a:rPr lang="en-US" sz="4295" b="1">
                  <a:solidFill>
                    <a:srgbClr val="CD0A0A"/>
                  </a:solidFill>
                  <a:latin typeface="Poppins Bold"/>
                  <a:ea typeface="Poppins Bold"/>
                  <a:cs typeface="Poppins Bold"/>
                  <a:sym typeface="Poppins Bold"/>
                </a:rPr>
                <a:t>6</a:t>
              </a:r>
            </a:p>
          </p:txBody>
        </p:sp>
        <p:sp>
          <p:nvSpPr>
            <p:cNvPr id="27" name="TextBox 27"/>
            <p:cNvSpPr txBox="1"/>
            <p:nvPr/>
          </p:nvSpPr>
          <p:spPr>
            <a:xfrm>
              <a:off x="20609003" y="1474733"/>
              <a:ext cx="2843934" cy="900931"/>
            </a:xfrm>
            <a:prstGeom prst="rect">
              <a:avLst/>
            </a:prstGeom>
          </p:spPr>
          <p:txBody>
            <a:bodyPr lIns="0" tIns="0" rIns="0" bIns="0" rtlCol="0" anchor="t">
              <a:spAutoFit/>
            </a:bodyPr>
            <a:lstStyle/>
            <a:p>
              <a:pPr algn="ctr">
                <a:lnSpc>
                  <a:spcPts val="2706"/>
                </a:lnSpc>
                <a:spcBef>
                  <a:spcPct val="0"/>
                </a:spcBef>
              </a:pPr>
              <a:r>
                <a:rPr lang="en-US" sz="1933" b="1">
                  <a:solidFill>
                    <a:srgbClr val="CD0A0A"/>
                  </a:solidFill>
                  <a:latin typeface="Poppins Bold"/>
                  <a:ea typeface="Poppins Bold"/>
                  <a:cs typeface="Poppins Bold"/>
                  <a:sym typeface="Poppins Bold"/>
                </a:rPr>
                <a:t>Placa sob efeito de luz UV</a:t>
              </a:r>
            </a:p>
          </p:txBody>
        </p:sp>
      </p:grpSp>
      <p:sp>
        <p:nvSpPr>
          <p:cNvPr id="28" name="TextBox 28"/>
          <p:cNvSpPr txBox="1"/>
          <p:nvPr/>
        </p:nvSpPr>
        <p:spPr>
          <a:xfrm>
            <a:off x="706686" y="1601456"/>
            <a:ext cx="12816658"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Desenvolvimento da PCI</a:t>
            </a:r>
          </a:p>
        </p:txBody>
      </p:sp>
      <p:sp>
        <p:nvSpPr>
          <p:cNvPr id="29" name="TextBox 29"/>
          <p:cNvSpPr txBox="1"/>
          <p:nvPr/>
        </p:nvSpPr>
        <p:spPr>
          <a:xfrm>
            <a:off x="706686" y="2750934"/>
            <a:ext cx="15524713" cy="809371"/>
          </a:xfrm>
          <a:prstGeom prst="rect">
            <a:avLst/>
          </a:prstGeom>
        </p:spPr>
        <p:txBody>
          <a:bodyPr lIns="0" tIns="0" rIns="0" bIns="0" rtlCol="0" anchor="t">
            <a:spAutoFit/>
          </a:bodyPr>
          <a:lstStyle/>
          <a:p>
            <a:pPr algn="just">
              <a:lnSpc>
                <a:spcPts val="3163"/>
              </a:lnSpc>
              <a:spcBef>
                <a:spcPct val="0"/>
              </a:spcBef>
            </a:pPr>
            <a:r>
              <a:rPr lang="en-US" sz="2259">
                <a:solidFill>
                  <a:srgbClr val="000000"/>
                </a:solidFill>
                <a:latin typeface="Poppins"/>
                <a:ea typeface="Poppins"/>
                <a:cs typeface="Poppins"/>
                <a:sym typeface="Poppins"/>
              </a:rPr>
              <a:t>A placa de circuito impresso foi desenhada para integrar os componentes do sistema, proporcionando estabilidade e organização na montagem do CLP. Foram realizadas as seguintes etapas:</a:t>
            </a:r>
          </a:p>
        </p:txBody>
      </p:sp>
      <p:sp>
        <p:nvSpPr>
          <p:cNvPr id="30" name="Freeform 30"/>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1359891" y="2954006"/>
            <a:ext cx="6855964" cy="6221788"/>
          </a:xfrm>
          <a:custGeom>
            <a:avLst/>
            <a:gdLst/>
            <a:ahLst/>
            <a:cxnLst/>
            <a:rect l="l" t="t" r="r" b="b"/>
            <a:pathLst>
              <a:path w="6855964" h="6221788">
                <a:moveTo>
                  <a:pt x="0" y="0"/>
                </a:moveTo>
                <a:lnTo>
                  <a:pt x="6855965" y="0"/>
                </a:lnTo>
                <a:lnTo>
                  <a:pt x="6855965" y="6221788"/>
                </a:lnTo>
                <a:lnTo>
                  <a:pt x="0" y="6221788"/>
                </a:lnTo>
                <a:lnTo>
                  <a:pt x="0" y="0"/>
                </a:lnTo>
                <a:close/>
              </a:path>
            </a:pathLst>
          </a:custGeom>
          <a:blipFill>
            <a:blip r:embed="rId6"/>
            <a:stretch>
              <a:fillRect/>
            </a:stretch>
          </a:blipFill>
        </p:spPr>
        <p:txBody>
          <a:bodyPr/>
          <a:lstStyle/>
          <a:p>
            <a:endParaRPr lang="pt-BR"/>
          </a:p>
        </p:txBody>
      </p:sp>
      <p:sp>
        <p:nvSpPr>
          <p:cNvPr id="7" name="Freeform 7"/>
          <p:cNvSpPr/>
          <p:nvPr/>
        </p:nvSpPr>
        <p:spPr>
          <a:xfrm>
            <a:off x="9767397" y="3037185"/>
            <a:ext cx="7160712" cy="6055430"/>
          </a:xfrm>
          <a:custGeom>
            <a:avLst/>
            <a:gdLst/>
            <a:ahLst/>
            <a:cxnLst/>
            <a:rect l="l" t="t" r="r" b="b"/>
            <a:pathLst>
              <a:path w="7160712" h="6055430">
                <a:moveTo>
                  <a:pt x="0" y="0"/>
                </a:moveTo>
                <a:lnTo>
                  <a:pt x="7160712" y="0"/>
                </a:lnTo>
                <a:lnTo>
                  <a:pt x="7160712" y="6055430"/>
                </a:lnTo>
                <a:lnTo>
                  <a:pt x="0" y="6055430"/>
                </a:lnTo>
                <a:lnTo>
                  <a:pt x="0" y="0"/>
                </a:lnTo>
                <a:close/>
              </a:path>
            </a:pathLst>
          </a:custGeom>
          <a:blipFill>
            <a:blip r:embed="rId7"/>
            <a:stretch>
              <a:fillRect/>
            </a:stretch>
          </a:blipFill>
        </p:spPr>
        <p:txBody>
          <a:bodyPr/>
          <a:lstStyle/>
          <a:p>
            <a:endParaRPr lang="pt-BR"/>
          </a:p>
        </p:txBody>
      </p:sp>
      <p:sp>
        <p:nvSpPr>
          <p:cNvPr id="8" name="TextBox 8"/>
          <p:cNvSpPr txBox="1"/>
          <p:nvPr/>
        </p:nvSpPr>
        <p:spPr>
          <a:xfrm>
            <a:off x="706686" y="1601456"/>
            <a:ext cx="17477081"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Virtual da PCI e das Conexões da PCI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blip>
            <a:stretch>
              <a:fillRect t="-7888" b="-7888"/>
            </a:stretch>
          </a:blipFill>
        </p:spPr>
        <p:txBody>
          <a:bodyPr/>
          <a:lstStyle/>
          <a:p>
            <a:endParaRPr lang="pt-BR"/>
          </a:p>
        </p:txBody>
      </p:sp>
      <p:sp>
        <p:nvSpPr>
          <p:cNvPr id="3" name="Freeform 3"/>
          <p:cNvSpPr/>
          <p:nvPr/>
        </p:nvSpPr>
        <p:spPr>
          <a:xfrm>
            <a:off x="20042" y="0"/>
            <a:ext cx="1286276" cy="1286276"/>
          </a:xfrm>
          <a:custGeom>
            <a:avLst/>
            <a:gdLst/>
            <a:ahLst/>
            <a:cxnLst/>
            <a:rect l="l" t="t" r="r" b="b"/>
            <a:pathLst>
              <a:path w="1286276" h="1286276">
                <a:moveTo>
                  <a:pt x="0" y="0"/>
                </a:moveTo>
                <a:lnTo>
                  <a:pt x="1286277" y="0"/>
                </a:lnTo>
                <a:lnTo>
                  <a:pt x="1286277" y="1286276"/>
                </a:lnTo>
                <a:lnTo>
                  <a:pt x="0" y="1286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6686" y="508764"/>
            <a:ext cx="2616323" cy="670433"/>
          </a:xfrm>
          <a:custGeom>
            <a:avLst/>
            <a:gdLst/>
            <a:ahLst/>
            <a:cxnLst/>
            <a:rect l="l" t="t" r="r" b="b"/>
            <a:pathLst>
              <a:path w="2616323" h="670433">
                <a:moveTo>
                  <a:pt x="0" y="0"/>
                </a:moveTo>
                <a:lnTo>
                  <a:pt x="2616322" y="0"/>
                </a:lnTo>
                <a:lnTo>
                  <a:pt x="2616322" y="670433"/>
                </a:lnTo>
                <a:lnTo>
                  <a:pt x="0" y="670433"/>
                </a:lnTo>
                <a:lnTo>
                  <a:pt x="0" y="0"/>
                </a:lnTo>
                <a:close/>
              </a:path>
            </a:pathLst>
          </a:custGeom>
          <a:blipFill>
            <a:blip r:embed="rId5"/>
            <a:stretch>
              <a:fillRect/>
            </a:stretch>
          </a:blipFill>
        </p:spPr>
        <p:txBody>
          <a:bodyPr/>
          <a:lstStyle/>
          <a:p>
            <a:endParaRPr lang="pt-BR"/>
          </a:p>
        </p:txBody>
      </p:sp>
      <p:sp>
        <p:nvSpPr>
          <p:cNvPr id="5" name="Freeform 5"/>
          <p:cNvSpPr/>
          <p:nvPr/>
        </p:nvSpPr>
        <p:spPr>
          <a:xfrm flipH="1" flipV="1">
            <a:off x="14173998" y="6178663"/>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5432216" y="2677776"/>
            <a:ext cx="7423567" cy="7001774"/>
          </a:xfrm>
          <a:custGeom>
            <a:avLst/>
            <a:gdLst/>
            <a:ahLst/>
            <a:cxnLst/>
            <a:rect l="l" t="t" r="r" b="b"/>
            <a:pathLst>
              <a:path w="7423567" h="7001774">
                <a:moveTo>
                  <a:pt x="0" y="0"/>
                </a:moveTo>
                <a:lnTo>
                  <a:pt x="7423568" y="0"/>
                </a:lnTo>
                <a:lnTo>
                  <a:pt x="7423568" y="7001774"/>
                </a:lnTo>
                <a:lnTo>
                  <a:pt x="0" y="7001774"/>
                </a:lnTo>
                <a:lnTo>
                  <a:pt x="0" y="0"/>
                </a:lnTo>
                <a:close/>
              </a:path>
            </a:pathLst>
          </a:custGeom>
          <a:blipFill>
            <a:blip r:embed="rId6"/>
            <a:stretch>
              <a:fillRect/>
            </a:stretch>
          </a:blipFill>
        </p:spPr>
        <p:txBody>
          <a:bodyPr/>
          <a:lstStyle/>
          <a:p>
            <a:endParaRPr lang="pt-BR"/>
          </a:p>
        </p:txBody>
      </p:sp>
      <p:sp>
        <p:nvSpPr>
          <p:cNvPr id="7" name="TextBox 7"/>
          <p:cNvSpPr txBox="1"/>
          <p:nvPr/>
        </p:nvSpPr>
        <p:spPr>
          <a:xfrm>
            <a:off x="706686" y="1601456"/>
            <a:ext cx="12996972" cy="876300"/>
          </a:xfrm>
          <a:prstGeom prst="rect">
            <a:avLst/>
          </a:prstGeom>
        </p:spPr>
        <p:txBody>
          <a:bodyPr lIns="0" tIns="0" rIns="0" bIns="0" rtlCol="0" anchor="t">
            <a:spAutoFit/>
          </a:bodyPr>
          <a:lstStyle/>
          <a:p>
            <a:pPr algn="l">
              <a:lnSpc>
                <a:spcPts val="6454"/>
              </a:lnSpc>
            </a:pPr>
            <a:r>
              <a:rPr lang="en-US" sz="5379" b="1">
                <a:solidFill>
                  <a:srgbClr val="960000"/>
                </a:solidFill>
                <a:latin typeface="Poppins Bold"/>
                <a:ea typeface="Poppins Bold"/>
                <a:cs typeface="Poppins Bold"/>
                <a:sym typeface="Poppins Bold"/>
              </a:rPr>
              <a:t>Modulação 3D da Placa Pronta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960</Words>
  <Application>Microsoft Office PowerPoint</Application>
  <PresentationFormat>Personalizar</PresentationFormat>
  <Paragraphs>74</Paragraphs>
  <Slides>22</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22</vt:i4>
      </vt:variant>
    </vt:vector>
  </HeadingPairs>
  <TitlesOfParts>
    <vt:vector size="28" baseType="lpstr">
      <vt:lpstr>Poppins Ultra-Bold</vt:lpstr>
      <vt:lpstr>Calibri</vt:lpstr>
      <vt:lpstr>Poppins</vt:lpstr>
      <vt:lpstr>Poppins Bold</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de Projeto</dc:title>
  <cp:lastModifiedBy>GUILHERME VEIGA PEDROMILO</cp:lastModifiedBy>
  <cp:revision>9</cp:revision>
  <dcterms:created xsi:type="dcterms:W3CDTF">2006-08-16T00:00:00Z</dcterms:created>
  <dcterms:modified xsi:type="dcterms:W3CDTF">2025-06-14T18:42:10Z</dcterms:modified>
  <dc:identifier>DAGp0rwPfwk</dc:identifier>
</cp:coreProperties>
</file>